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312" r:id="rId4"/>
    <p:sldId id="313" r:id="rId5"/>
    <p:sldId id="314" r:id="rId6"/>
    <p:sldId id="315" r:id="rId7"/>
    <p:sldId id="316" r:id="rId8"/>
    <p:sldId id="335" r:id="rId9"/>
    <p:sldId id="336" r:id="rId10"/>
    <p:sldId id="317" r:id="rId11"/>
    <p:sldId id="338" r:id="rId12"/>
    <p:sldId id="318" r:id="rId13"/>
    <p:sldId id="337" r:id="rId14"/>
    <p:sldId id="319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6" y="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46C32-8FCE-46BE-AFAE-E6FF86F60850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9163C-D921-4AB7-BF6D-F46E21B0C6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70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4482-E0E2-4C46-9866-F3BCCAF7652A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ABBE-8140-4575-88CF-ACF9DECA5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4482-E0E2-4C46-9866-F3BCCAF7652A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ABBE-8140-4575-88CF-ACF9DECA5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4482-E0E2-4C46-9866-F3BCCAF7652A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ABBE-8140-4575-88CF-ACF9DECA5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4482-E0E2-4C46-9866-F3BCCAF7652A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ABBE-8140-4575-88CF-ACF9DECA5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4482-E0E2-4C46-9866-F3BCCAF7652A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ABBE-8140-4575-88CF-ACF9DECA5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4482-E0E2-4C46-9866-F3BCCAF7652A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ABBE-8140-4575-88CF-ACF9DECA5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4482-E0E2-4C46-9866-F3BCCAF7652A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ABBE-8140-4575-88CF-ACF9DECA5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4482-E0E2-4C46-9866-F3BCCAF7652A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ABBE-8140-4575-88CF-ACF9DECA5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4482-E0E2-4C46-9866-F3BCCAF7652A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ABBE-8140-4575-88CF-ACF9DECA5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4482-E0E2-4C46-9866-F3BCCAF7652A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ABBE-8140-4575-88CF-ACF9DECA5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4482-E0E2-4C46-9866-F3BCCAF7652A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ABBE-8140-4575-88CF-ACF9DECA5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74482-E0E2-4C46-9866-F3BCCAF7652A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AABBE-8140-4575-88CF-ACF9DECA5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mysquarefootgarden.net/where-to-buy-vermiculite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2667000"/>
            <a:ext cx="2819400" cy="933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4114800"/>
            <a:ext cx="2971800" cy="99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shann doerr\Desktop\Seed Library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64527"/>
            <a:ext cx="5410200" cy="60344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Square foot </a:t>
            </a:r>
          </a:p>
          <a:p>
            <a:r>
              <a:rPr lang="en-US" dirty="0" smtClean="0"/>
              <a:t>Wood Lath can be bought in 4 foot lengths</a:t>
            </a:r>
          </a:p>
          <a:p>
            <a:r>
              <a:rPr lang="en-US" dirty="0" smtClean="0"/>
              <a:t>PVC piping can be adapted to a watering system </a:t>
            </a:r>
          </a:p>
          <a:p>
            <a:r>
              <a:rPr lang="en-US" dirty="0" smtClean="0"/>
              <a:t>Blinds such as Venetian </a:t>
            </a:r>
          </a:p>
          <a:p>
            <a:r>
              <a:rPr lang="en-US" dirty="0" smtClean="0"/>
              <a:t>Strings</a:t>
            </a:r>
            <a:endParaRPr lang="en-US" dirty="0"/>
          </a:p>
        </p:txBody>
      </p:sp>
      <p:pic>
        <p:nvPicPr>
          <p:cNvPr id="5" name="Content Placeholder 4" descr="grid and wat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59280"/>
            <a:ext cx="4038600" cy="3207802"/>
          </a:xfrm>
        </p:spPr>
      </p:pic>
    </p:spTree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Planting Small, Medium, Large and Extra Large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Extra Large-One per Square</a:t>
            </a:r>
          </a:p>
          <a:p>
            <a:pPr lvl="1"/>
            <a:r>
              <a:rPr lang="en-US" dirty="0" smtClean="0"/>
              <a:t>Cabbage</a:t>
            </a:r>
          </a:p>
          <a:p>
            <a:pPr lvl="1"/>
            <a:r>
              <a:rPr lang="en-US" dirty="0" smtClean="0"/>
              <a:t>Peppers</a:t>
            </a:r>
          </a:p>
          <a:p>
            <a:pPr lvl="1"/>
            <a:r>
              <a:rPr lang="en-US" dirty="0" smtClean="0"/>
              <a:t>Broccoli</a:t>
            </a:r>
          </a:p>
          <a:p>
            <a:pPr lvl="1"/>
            <a:r>
              <a:rPr lang="en-US" dirty="0" smtClean="0"/>
              <a:t>Cauliflower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Large-Four per Square</a:t>
            </a:r>
          </a:p>
          <a:p>
            <a:pPr lvl="1"/>
            <a:r>
              <a:rPr lang="en-US" dirty="0" smtClean="0"/>
              <a:t>Parsley</a:t>
            </a:r>
          </a:p>
          <a:p>
            <a:pPr lvl="1"/>
            <a:r>
              <a:rPr lang="en-US" dirty="0" smtClean="0"/>
              <a:t>Basil</a:t>
            </a:r>
          </a:p>
          <a:p>
            <a:pPr lvl="1"/>
            <a:r>
              <a:rPr lang="en-US" dirty="0" smtClean="0"/>
              <a:t>Lettuce</a:t>
            </a:r>
          </a:p>
          <a:p>
            <a:pPr lvl="1"/>
            <a:r>
              <a:rPr lang="en-US" dirty="0" smtClean="0"/>
              <a:t>Kale</a:t>
            </a:r>
          </a:p>
          <a:p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Medium-Nine per Square</a:t>
            </a:r>
          </a:p>
          <a:p>
            <a:pPr lvl="1"/>
            <a:r>
              <a:rPr lang="en-US" dirty="0" smtClean="0"/>
              <a:t>Bush Beans </a:t>
            </a:r>
          </a:p>
          <a:p>
            <a:pPr lvl="1"/>
            <a:r>
              <a:rPr lang="en-US" dirty="0" smtClean="0"/>
              <a:t>Beets</a:t>
            </a:r>
          </a:p>
          <a:p>
            <a:pPr lvl="1"/>
            <a:r>
              <a:rPr lang="en-US" dirty="0" smtClean="0"/>
              <a:t>Turnips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Small-Sixteen per Square</a:t>
            </a:r>
          </a:p>
          <a:p>
            <a:pPr lvl="1"/>
            <a:r>
              <a:rPr lang="en-US" dirty="0" smtClean="0"/>
              <a:t>Leaf Lettuce</a:t>
            </a:r>
          </a:p>
          <a:p>
            <a:pPr lvl="1"/>
            <a:r>
              <a:rPr lang="en-US" dirty="0" smtClean="0"/>
              <a:t>Carrots</a:t>
            </a:r>
          </a:p>
          <a:p>
            <a:pPr lvl="1"/>
            <a:r>
              <a:rPr lang="en-US" dirty="0" smtClean="0"/>
              <a:t>Onions</a:t>
            </a:r>
          </a:p>
          <a:p>
            <a:pPr lvl="1"/>
            <a:r>
              <a:rPr lang="en-US" dirty="0" smtClean="0"/>
              <a:t>Radish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pep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981200"/>
            <a:ext cx="1838325" cy="1838325"/>
          </a:xfrm>
          <a:prstGeom prst="rect">
            <a:avLst/>
          </a:prstGeom>
        </p:spPr>
      </p:pic>
      <p:pic>
        <p:nvPicPr>
          <p:cNvPr id="6" name="Picture 5" descr="bas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4267200"/>
            <a:ext cx="1752600" cy="2336800"/>
          </a:xfrm>
          <a:prstGeom prst="rect">
            <a:avLst/>
          </a:prstGeom>
        </p:spPr>
      </p:pic>
      <p:pic>
        <p:nvPicPr>
          <p:cNvPr id="7" name="Picture 6" descr="be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1905000"/>
            <a:ext cx="2057400" cy="1157288"/>
          </a:xfrm>
          <a:prstGeom prst="rect">
            <a:avLst/>
          </a:prstGeom>
        </p:spPr>
      </p:pic>
      <p:pic>
        <p:nvPicPr>
          <p:cNvPr id="8" name="Picture 7" descr="carro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4552950"/>
            <a:ext cx="2768600" cy="207645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Planting</a:t>
            </a:r>
            <a:endParaRPr lang="en-US" dirty="0"/>
          </a:p>
        </p:txBody>
      </p:sp>
      <p:pic>
        <p:nvPicPr>
          <p:cNvPr id="5" name="Content Placeholder 4" descr="lay out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4000" cy="5142925"/>
          </a:xfrm>
        </p:spPr>
      </p:pic>
    </p:spTree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Plantings</a:t>
            </a:r>
            <a:endParaRPr lang="en-US" dirty="0"/>
          </a:p>
        </p:txBody>
      </p:sp>
      <p:pic>
        <p:nvPicPr>
          <p:cNvPr id="5" name="Content Placeholder 4" descr="Square_Foot_Planting_Gu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447800"/>
            <a:ext cx="8418259" cy="4575815"/>
          </a:xfrm>
        </p:spPr>
      </p:pic>
    </p:spTree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Planting</a:t>
            </a:r>
            <a:endParaRPr lang="en-US" dirty="0"/>
          </a:p>
        </p:txBody>
      </p:sp>
      <p:pic>
        <p:nvPicPr>
          <p:cNvPr id="7" name="Content Placeholder 6" descr="square-foot-garde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00669"/>
            <a:ext cx="8489897" cy="4391326"/>
          </a:xfrm>
        </p:spPr>
      </p:pic>
    </p:spTree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lop-Eared-Bunny_No_Text-489x600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565803" y="-10343"/>
            <a:ext cx="5596997" cy="6868343"/>
          </a:xfrm>
        </p:spPr>
      </p:pic>
    </p:spTree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1828800" y="2743200"/>
            <a:ext cx="5486400" cy="1982788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/>
              <a:t>Pruning</a:t>
            </a:r>
          </a:p>
          <a:p>
            <a:pPr eaLnBrk="1" hangingPunct="1"/>
            <a:r>
              <a:rPr lang="en-US" altLang="en-US" sz="2800"/>
              <a:t>cutting away dead or overgrown branches or stems, especially to increase fruitfulness and growth</a:t>
            </a:r>
            <a:r>
              <a:rPr lang="en-US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088883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Pruning Tools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0" y="274638"/>
            <a:ext cx="8229600" cy="58515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3076" name="Picture 8" descr="bypass prun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76400"/>
            <a:ext cx="21050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anvil prun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609600" y="13716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Pruning Shears</a:t>
            </a:r>
          </a:p>
        </p:txBody>
      </p:sp>
      <p:sp>
        <p:nvSpPr>
          <p:cNvPr id="3079" name="Text Box 11"/>
          <p:cNvSpPr txBox="1">
            <a:spLocks noChangeArrowheads="1"/>
          </p:cNvSpPr>
          <p:nvPr/>
        </p:nvSpPr>
        <p:spPr bwMode="auto">
          <a:xfrm>
            <a:off x="533400" y="2362200"/>
            <a:ext cx="441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Bypass (scissor-like blades) for growing stems</a:t>
            </a:r>
          </a:p>
        </p:txBody>
      </p:sp>
      <p:sp>
        <p:nvSpPr>
          <p:cNvPr id="3080" name="Text Box 12"/>
          <p:cNvSpPr txBox="1">
            <a:spLocks noChangeArrowheads="1"/>
          </p:cNvSpPr>
          <p:nvPr/>
        </p:nvSpPr>
        <p:spPr bwMode="auto">
          <a:xfrm>
            <a:off x="1981200" y="4114800"/>
            <a:ext cx="563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Text Box 13"/>
          <p:cNvSpPr txBox="1">
            <a:spLocks noChangeArrowheads="1"/>
          </p:cNvSpPr>
          <p:nvPr/>
        </p:nvSpPr>
        <p:spPr bwMode="auto">
          <a:xfrm>
            <a:off x="609600" y="4343400"/>
            <a:ext cx="434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Anvil (straight blades) for dry branches and stems</a:t>
            </a:r>
          </a:p>
        </p:txBody>
      </p:sp>
    </p:spTree>
    <p:extLst>
      <p:ext uri="{BB962C8B-B14F-4D97-AF65-F5344CB8AC3E}">
        <p14:creationId xmlns:p14="http://schemas.microsoft.com/office/powerpoint/2010/main" val="264261777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Pruning tools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914400" y="1371600"/>
            <a:ext cx="7543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Loppers  for pruning branches (trees and woody vines) up to 2 ½” thick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90600" y="2667000"/>
            <a:ext cx="403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Anvil:  for dead material or preparatory cuts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990600" y="4953000"/>
            <a:ext cx="3276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Bypass: for cuts that affect the health of the plant.  Keep razor sharp.</a:t>
            </a:r>
          </a:p>
        </p:txBody>
      </p:sp>
      <p:pic>
        <p:nvPicPr>
          <p:cNvPr id="4102" name="Picture 8" descr="anvil lopp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3276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 descr="bypass lop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910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31887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Pruning Tools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447800"/>
            <a:ext cx="71628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smtClean="0"/>
              <a:t>Saws: for branches 1 ½  to 5 inches</a:t>
            </a:r>
          </a:p>
        </p:txBody>
      </p:sp>
      <p:pic>
        <p:nvPicPr>
          <p:cNvPr id="5124" name="Picture 4" descr="bow pruning s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00" y="12611100"/>
            <a:ext cx="49911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bow pruning sa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pruning s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36830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23015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7200" dirty="0"/>
          </a:p>
        </p:txBody>
      </p:sp>
      <p:pic>
        <p:nvPicPr>
          <p:cNvPr id="2050" name="Picture 2" descr="C:\Users\shann doerr\Desktop\MVMG pasqu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000643"/>
            <a:ext cx="3886200" cy="387712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2973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Presented by Missouri Valley Master Gardeners </a:t>
            </a:r>
            <a:endParaRPr lang="en-US" sz="4800" dirty="0"/>
          </a:p>
        </p:txBody>
      </p:sp>
    </p:spTree>
  </p:cSld>
  <p:clrMapOvr>
    <a:masterClrMapping/>
  </p:clrMapOvr>
  <p:transition spd="med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Pruning Tools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371600"/>
            <a:ext cx="7620000" cy="91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smtClean="0"/>
              <a:t>Hedge shears: for hedges, small shrubs or deadheading perennials</a:t>
            </a:r>
          </a:p>
          <a:p>
            <a:pPr eaLnBrk="1" hangingPunct="1">
              <a:buFontTx/>
              <a:buNone/>
            </a:pPr>
            <a:endParaRPr lang="en-US" altLang="en-US" sz="2400" smtClean="0"/>
          </a:p>
        </p:txBody>
      </p:sp>
      <p:pic>
        <p:nvPicPr>
          <p:cNvPr id="6148" name="Picture 4" descr="hedge she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359092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94713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Pruning Tomatoes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685800" y="1676400"/>
            <a:ext cx="54864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400"/>
              <a:t>Encourages larger fruit production  </a:t>
            </a:r>
          </a:p>
          <a:p>
            <a:pPr eaLnBrk="1" hangingPunct="1">
              <a:buFontTx/>
              <a:buChar char="•"/>
            </a:pPr>
            <a:r>
              <a:rPr lang="en-US" altLang="en-US" sz="2400"/>
              <a:t>Allows for better air circulation</a:t>
            </a:r>
          </a:p>
          <a:p>
            <a:pPr eaLnBrk="1" hangingPunct="1">
              <a:buFontTx/>
              <a:buChar char="•"/>
            </a:pPr>
            <a:r>
              <a:rPr lang="en-US" altLang="en-US" sz="2400"/>
              <a:t>Eliminates branches and fruit from the bottom, where they would touch the ground and rot</a:t>
            </a:r>
          </a:p>
          <a:p>
            <a:pPr eaLnBrk="1" hangingPunct="1"/>
            <a:r>
              <a:rPr lang="en-US" altLang="en-US" sz="2400"/>
              <a:t> </a:t>
            </a:r>
          </a:p>
        </p:txBody>
      </p:sp>
      <p:pic>
        <p:nvPicPr>
          <p:cNvPr id="7172" name="Picture 7" descr="tomato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54438"/>
            <a:ext cx="3733800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25783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Techniques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914400" y="1524000"/>
            <a:ext cx="65532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240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Trim off leaves or stems that touch the ground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240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Remove suckers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2400"/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240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Chop off the tops of the plants to 5 or 6’ in height (Labor Day)</a:t>
            </a:r>
          </a:p>
        </p:txBody>
      </p:sp>
      <p:pic>
        <p:nvPicPr>
          <p:cNvPr id="8196" name="Picture 6" descr="tomato suc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09850"/>
            <a:ext cx="27146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41930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Pruning Shrubs</a:t>
            </a:r>
            <a:br>
              <a:rPr lang="en-US" altLang="en-US" sz="4000" smtClean="0"/>
            </a:br>
            <a:endParaRPr lang="en-US" altLang="en-US" sz="4000" smtClean="0"/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400" y="-1676400"/>
            <a:ext cx="12172950" cy="912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4572000" y="5334000"/>
            <a:ext cx="4572000" cy="1220788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P</a:t>
            </a:r>
            <a:r>
              <a:rPr lang="en-US" altLang="en-US" sz="2800"/>
              <a:t>runing Deciduous Shrubs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95958717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24384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3733800"/>
            <a:ext cx="244633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9"/>
          <p:cNvSpPr>
            <a:spLocks noChangeArrowheads="1"/>
          </p:cNvSpPr>
          <p:nvPr/>
        </p:nvSpPr>
        <p:spPr bwMode="auto">
          <a:xfrm>
            <a:off x="4419600" y="1143000"/>
            <a:ext cx="3962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Rejuvenation pruning</a:t>
            </a:r>
          </a:p>
          <a:p>
            <a:pPr eaLnBrk="1" hangingPunct="1"/>
            <a:r>
              <a:rPr lang="en-US" altLang="en-US" sz="2400"/>
              <a:t>-removal of all canes to a height</a:t>
            </a:r>
          </a:p>
          <a:p>
            <a:pPr eaLnBrk="1" hangingPunct="1"/>
            <a:r>
              <a:rPr lang="en-US" altLang="en-US" sz="2400"/>
              <a:t>of 2-3 inches.</a:t>
            </a:r>
          </a:p>
        </p:txBody>
      </p:sp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533400" y="4724400"/>
            <a:ext cx="4114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Renewal pruning</a:t>
            </a:r>
          </a:p>
          <a:p>
            <a:pPr eaLnBrk="1" hangingPunct="1"/>
            <a:r>
              <a:rPr lang="en-US" altLang="en-US" sz="2400"/>
              <a:t>-removal of about one-third of the canes to a height of </a:t>
            </a:r>
          </a:p>
          <a:p>
            <a:pPr eaLnBrk="1" hangingPunct="1"/>
            <a:r>
              <a:rPr lang="en-US" altLang="en-US" sz="2400"/>
              <a:t>2-3 inches.</a:t>
            </a:r>
          </a:p>
        </p:txBody>
      </p:sp>
    </p:spTree>
    <p:extLst>
      <p:ext uri="{BB962C8B-B14F-4D97-AF65-F5344CB8AC3E}">
        <p14:creationId xmlns:p14="http://schemas.microsoft.com/office/powerpoint/2010/main" val="370955468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prune shru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04800"/>
            <a:ext cx="54038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846926"/>
      </p:ext>
    </p:extLst>
  </p:cSld>
  <p:clrMapOvr>
    <a:masterClrMapping/>
  </p:clrMapOvr>
  <p:transition spd="med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600" y="-1676400"/>
            <a:ext cx="12172950" cy="876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066800" y="2971800"/>
            <a:ext cx="5105400" cy="35671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Prune spring flowering shrubs right after they finish blooming:</a:t>
            </a:r>
          </a:p>
          <a:p>
            <a:pPr eaLnBrk="1" hangingPunct="1"/>
            <a:r>
              <a:rPr lang="en-US" altLang="en-US" sz="2000"/>
              <a:t>Bridal wreath spiraea</a:t>
            </a:r>
          </a:p>
          <a:p>
            <a:pPr eaLnBrk="1" hangingPunct="1"/>
            <a:r>
              <a:rPr lang="en-US" altLang="en-US" sz="2000"/>
              <a:t>Forsythia</a:t>
            </a:r>
          </a:p>
          <a:p>
            <a:pPr eaLnBrk="1" hangingPunct="1"/>
            <a:r>
              <a:rPr lang="en-US" altLang="en-US" sz="2000"/>
              <a:t>Lilac</a:t>
            </a:r>
          </a:p>
          <a:p>
            <a:pPr eaLnBrk="1" hangingPunct="1"/>
            <a:r>
              <a:rPr lang="en-US" altLang="en-US" sz="2000"/>
              <a:t>Ninebark</a:t>
            </a:r>
          </a:p>
          <a:p>
            <a:pPr eaLnBrk="1" hangingPunct="1"/>
            <a:r>
              <a:rPr lang="en-US" altLang="en-US" sz="2000"/>
              <a:t>Weigela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000"/>
          </a:p>
          <a:p>
            <a:pPr eaLnBrk="1" hangingPunct="1"/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54086465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0"/>
            <a:ext cx="12172950" cy="912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600200" y="3844925"/>
            <a:ext cx="5334000" cy="3013075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Prune summer and autumn flowering</a:t>
            </a:r>
          </a:p>
          <a:p>
            <a:pPr eaLnBrk="1" hangingPunct="1"/>
            <a:r>
              <a:rPr lang="en-US" altLang="en-US" sz="2400"/>
              <a:t>shrubs during the dormant season as they form their flower buds the same season they bloom:</a:t>
            </a:r>
          </a:p>
          <a:p>
            <a:pPr eaLnBrk="1" hangingPunct="1"/>
            <a:r>
              <a:rPr lang="en-US" altLang="en-US" sz="2400"/>
              <a:t>Hydrangea</a:t>
            </a:r>
          </a:p>
          <a:p>
            <a:pPr eaLnBrk="1" hangingPunct="1"/>
            <a:r>
              <a:rPr lang="en-US" altLang="en-US" sz="2400"/>
              <a:t>Hibiscus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18374528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838200" y="457200"/>
            <a:ext cx="685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/>
              <a:t>Trimming branches</a:t>
            </a:r>
          </a:p>
        </p:txBody>
      </p:sp>
      <p:sp>
        <p:nvSpPr>
          <p:cNvPr id="14339" name="AutoShape 6" descr="Image result for pruning tree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4340" name="Picture 7" descr="trimbran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79089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914400"/>
            <a:ext cx="39719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99402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How to Read Your Plants</a:t>
            </a:r>
            <a:endParaRPr lang="en-US" sz="4000" dirty="0"/>
          </a:p>
        </p:txBody>
      </p:sp>
      <p:pic>
        <p:nvPicPr>
          <p:cNvPr id="8" name="Picture Placeholder 7" descr="Square ft garden matur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9388" r="19388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46712" cy="95726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How to plant the most in the smallest space</a:t>
            </a:r>
            <a:endParaRPr lang="en-US" sz="3200" dirty="0"/>
          </a:p>
        </p:txBody>
      </p:sp>
    </p:spTree>
  </p:cSld>
  <p:clrMapOvr>
    <a:masterClrMapping/>
  </p:clrMapOvr>
  <p:transition spd="med"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762000"/>
            <a:ext cx="9710738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09989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Resources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iGrow(SDSU Extension):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igrow.org/search/?q=pruning+trees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Fine Gardening Magazine: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http://www.finegardening.com/pruning-tips-and-techniques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4890927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Foot Gardening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Developed by Mel Bartholomew,  an engineer not a gardener</a:t>
            </a:r>
          </a:p>
          <a:p>
            <a:r>
              <a:rPr lang="en-US" dirty="0" smtClean="0"/>
              <a:t>Wrote the first book in 1981</a:t>
            </a:r>
          </a:p>
          <a:p>
            <a:r>
              <a:rPr lang="en-US" dirty="0" smtClean="0"/>
              <a:t>Too much wasted space and resources</a:t>
            </a:r>
          </a:p>
          <a:p>
            <a:r>
              <a:rPr lang="en-US" dirty="0" smtClean="0"/>
              <a:t>Too much work</a:t>
            </a:r>
            <a:endParaRPr lang="en-US" dirty="0"/>
          </a:p>
        </p:txBody>
      </p:sp>
      <p:pic>
        <p:nvPicPr>
          <p:cNvPr id="5" name="Content Placeholder 4" descr="Me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38690"/>
            <a:ext cx="4038600" cy="4048982"/>
          </a:xfrm>
        </p:spPr>
      </p:pic>
    </p:spTree>
  </p:cSld>
  <p:clrMapOvr>
    <a:masterClrMapping/>
  </p:clrMapOvr>
  <p:transition spd="med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Close to house, easy to tend because you see it all the time</a:t>
            </a:r>
          </a:p>
          <a:p>
            <a:r>
              <a:rPr lang="en-US" dirty="0" smtClean="0"/>
              <a:t>Plenty of sun, at least 6-8 hours of direct sun</a:t>
            </a:r>
          </a:p>
          <a:p>
            <a:pPr lvl="1"/>
            <a:r>
              <a:rPr lang="en-US" dirty="0" smtClean="0"/>
              <a:t>Can use shade of plants for crops that need less than full sun all day</a:t>
            </a:r>
          </a:p>
          <a:p>
            <a:r>
              <a:rPr lang="en-US" dirty="0" smtClean="0"/>
              <a:t>Good drainage, water does not puddle in the spot</a:t>
            </a:r>
          </a:p>
          <a:p>
            <a:r>
              <a:rPr lang="en-US" dirty="0" smtClean="0"/>
              <a:t>Away from tree roots</a:t>
            </a:r>
            <a:endParaRPr lang="en-US" dirty="0"/>
          </a:p>
        </p:txBody>
      </p:sp>
      <p:pic>
        <p:nvPicPr>
          <p:cNvPr id="5" name="Content Placeholder 4" descr="Garden square foo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600200"/>
            <a:ext cx="4067175" cy="4067175"/>
          </a:xfrm>
        </p:spPr>
      </p:pic>
    </p:spTree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Plant UP not down</a:t>
            </a:r>
          </a:p>
          <a:p>
            <a:pPr lvl="1"/>
            <a:r>
              <a:rPr lang="en-US" dirty="0" smtClean="0"/>
              <a:t>No need to amend existing soil </a:t>
            </a:r>
          </a:p>
          <a:p>
            <a:pPr lvl="1"/>
            <a:r>
              <a:rPr lang="en-US" dirty="0" smtClean="0"/>
              <a:t>Create great planting area on top of the soil that is already in the location</a:t>
            </a:r>
          </a:p>
          <a:p>
            <a:pPr lvl="1"/>
            <a:r>
              <a:rPr lang="en-US" dirty="0" smtClean="0"/>
              <a:t>Depth of 6 inches</a:t>
            </a:r>
          </a:p>
          <a:p>
            <a:pPr lvl="1"/>
            <a:r>
              <a:rPr lang="en-US" dirty="0" smtClean="0"/>
              <a:t>Easy access 3 feet between boxes or beds</a:t>
            </a:r>
          </a:p>
          <a:p>
            <a:pPr lvl="1"/>
            <a:endParaRPr lang="en-US" dirty="0"/>
          </a:p>
        </p:txBody>
      </p:sp>
      <p:pic>
        <p:nvPicPr>
          <p:cNvPr id="5" name="Content Placeholder 4" descr="sfg-aisle-spac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1323" y="2057400"/>
            <a:ext cx="4853228" cy="3581401"/>
          </a:xfrm>
        </p:spPr>
      </p:pic>
    </p:spTree>
  </p:cSld>
  <p:clrMapOvr>
    <a:masterClrMapping/>
  </p:clrMapOvr>
  <p:transition spd="med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of Beds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 need to be able to reach across them, usually 4 foot, children’s size 3 foot</a:t>
            </a:r>
          </a:p>
          <a:p>
            <a:r>
              <a:rPr lang="en-US" dirty="0" smtClean="0"/>
              <a:t>You can use any configuration as long as you make them no more than 4 foot and have at least 3 foot aisles</a:t>
            </a:r>
          </a:p>
          <a:p>
            <a:endParaRPr lang="en-US" dirty="0"/>
          </a:p>
        </p:txBody>
      </p:sp>
      <p:pic>
        <p:nvPicPr>
          <p:cNvPr id="5" name="Content Placeholder 4" descr="l shap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Looks tidy</a:t>
            </a:r>
          </a:p>
          <a:p>
            <a:r>
              <a:rPr lang="en-US" dirty="0" smtClean="0"/>
              <a:t>Holds soil</a:t>
            </a:r>
          </a:p>
          <a:p>
            <a:r>
              <a:rPr lang="en-US" dirty="0" smtClean="0"/>
              <a:t>Easy to add protection</a:t>
            </a:r>
            <a:endParaRPr lang="en-US" dirty="0"/>
          </a:p>
        </p:txBody>
      </p:sp>
      <p:pic>
        <p:nvPicPr>
          <p:cNvPr id="5" name="Content Placeholder 4" descr="fence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mixture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4X4 bed will need 8 cubic feet of mix</a:t>
            </a:r>
          </a:p>
          <a:p>
            <a:r>
              <a:rPr lang="en-US" dirty="0" smtClean="0"/>
              <a:t>Compost 1/3</a:t>
            </a:r>
          </a:p>
          <a:p>
            <a:r>
              <a:rPr lang="en-US" dirty="0" smtClean="0"/>
              <a:t>Peat moss 1/3</a:t>
            </a:r>
          </a:p>
          <a:p>
            <a:pPr lvl="1"/>
            <a:r>
              <a:rPr lang="en-US" dirty="0" smtClean="0"/>
              <a:t>Compressed bales </a:t>
            </a:r>
          </a:p>
          <a:p>
            <a:pPr lvl="1"/>
            <a:r>
              <a:rPr lang="en-US" dirty="0" smtClean="0"/>
              <a:t>A non renewable natural resource</a:t>
            </a:r>
          </a:p>
          <a:p>
            <a:pPr lvl="1"/>
            <a:r>
              <a:rPr lang="en-US" dirty="0" smtClean="0"/>
              <a:t>Wear gloves and mask </a:t>
            </a:r>
          </a:p>
          <a:p>
            <a:r>
              <a:rPr lang="en-US" dirty="0" smtClean="0"/>
              <a:t>Vermiculite 1/3</a:t>
            </a:r>
          </a:p>
          <a:p>
            <a:pPr lvl="1"/>
            <a:r>
              <a:rPr lang="en-US" dirty="0" smtClean="0"/>
              <a:t>Course</a:t>
            </a:r>
          </a:p>
          <a:p>
            <a:pPr lvl="1"/>
            <a:r>
              <a:rPr lang="en-US" dirty="0" smtClean="0"/>
              <a:t>Look for larger 4 cubic foot bag</a:t>
            </a:r>
          </a:p>
          <a:p>
            <a:pPr lvl="1"/>
            <a:r>
              <a:rPr lang="en-US" dirty="0" smtClean="0"/>
              <a:t>Can substitute Vermiculite (does not hold moisture as well) </a:t>
            </a:r>
          </a:p>
          <a:p>
            <a:pPr lvl="1"/>
            <a:r>
              <a:rPr lang="en-US" dirty="0" smtClean="0"/>
              <a:t>Wear gloves and mask</a:t>
            </a:r>
          </a:p>
          <a:p>
            <a:r>
              <a:rPr lang="en-US" dirty="0" smtClean="0"/>
              <a:t>No Fertilizer</a:t>
            </a:r>
          </a:p>
          <a:p>
            <a:r>
              <a:rPr lang="en-US" dirty="0" smtClean="0"/>
              <a:t>No Digging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600" dirty="0" smtClean="0">
                <a:latin typeface="+mj-lt"/>
              </a:rPr>
              <a:t>2 large bags (3.5 cu ft) </a:t>
            </a:r>
            <a:r>
              <a:rPr lang="en-US" sz="2600" dirty="0" smtClean="0">
                <a:latin typeface="+mj-lt"/>
                <a:hlinkClick r:id="rId2"/>
              </a:rPr>
              <a:t>vermiculite</a:t>
            </a:r>
            <a:r>
              <a:rPr lang="en-US" sz="2600" dirty="0" smtClean="0">
                <a:latin typeface="+mj-lt"/>
              </a:rPr>
              <a:t>, 	$18.00 each</a:t>
            </a:r>
          </a:p>
          <a:p>
            <a:r>
              <a:rPr lang="en-US" sz="2600" dirty="0" smtClean="0">
                <a:latin typeface="+mj-lt"/>
              </a:rPr>
              <a:t>1 large bale (3.8 cu ft compressed, expands to be more) peat moss, 	$9.00</a:t>
            </a:r>
          </a:p>
          <a:p>
            <a:r>
              <a:rPr lang="en-US" sz="2600" dirty="0" smtClean="0">
                <a:latin typeface="+mj-lt"/>
              </a:rPr>
              <a:t>8 bags (1 cu ft) compost,			 $2.00 each (average price)</a:t>
            </a:r>
          </a:p>
          <a:p>
            <a:r>
              <a:rPr lang="en-US" sz="2600" dirty="0" smtClean="0">
                <a:latin typeface="+mj-lt"/>
              </a:rPr>
              <a:t>6 extra bags (1 cu ft) compost, 	$2.00 each (average price)</a:t>
            </a:r>
          </a:p>
          <a:p>
            <a:r>
              <a:rPr lang="en-US" sz="2600" dirty="0" smtClean="0">
                <a:latin typeface="+mj-lt"/>
              </a:rPr>
              <a:t>TOTAL COST (three 4’x4′ boxes): 	$73.00</a:t>
            </a:r>
          </a:p>
          <a:p>
            <a:endParaRPr lang="en-US" dirty="0"/>
          </a:p>
        </p:txBody>
      </p:sp>
      <p:pic>
        <p:nvPicPr>
          <p:cNvPr id="5" name="Picture 4" descr="mel's mix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4191000"/>
            <a:ext cx="2667000" cy="26670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7244</TotalTime>
  <Words>585</Words>
  <Application>Microsoft Office PowerPoint</Application>
  <PresentationFormat>On-screen Show (4:3)</PresentationFormat>
  <Paragraphs>140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PowerPoint Presentation</vt:lpstr>
      <vt:lpstr>PowerPoint Presentation</vt:lpstr>
      <vt:lpstr>How to Read Your Plants</vt:lpstr>
      <vt:lpstr>Square Foot Gardening</vt:lpstr>
      <vt:lpstr>Location </vt:lpstr>
      <vt:lpstr>Direction </vt:lpstr>
      <vt:lpstr>Size of Beds </vt:lpstr>
      <vt:lpstr>Boxes?</vt:lpstr>
      <vt:lpstr>Soil mixture </vt:lpstr>
      <vt:lpstr>Grids </vt:lpstr>
      <vt:lpstr>Planting Small, Medium, Large and Extra Large</vt:lpstr>
      <vt:lpstr>Planting</vt:lpstr>
      <vt:lpstr>Plantings</vt:lpstr>
      <vt:lpstr>Planting</vt:lpstr>
      <vt:lpstr>PowerPoint Presentation</vt:lpstr>
      <vt:lpstr>PowerPoint Presentation</vt:lpstr>
      <vt:lpstr>Pruning Tools</vt:lpstr>
      <vt:lpstr>Pruning tools</vt:lpstr>
      <vt:lpstr>Pruning Tools</vt:lpstr>
      <vt:lpstr>Pruning Tools</vt:lpstr>
      <vt:lpstr>Pruning Tomatoes</vt:lpstr>
      <vt:lpstr>Techniques</vt:lpstr>
      <vt:lpstr>Pruning Shrubs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 Doerr</dc:creator>
  <cp:lastModifiedBy>Tonya Olson</cp:lastModifiedBy>
  <cp:revision>126</cp:revision>
  <dcterms:created xsi:type="dcterms:W3CDTF">2016-01-21T03:47:48Z</dcterms:created>
  <dcterms:modified xsi:type="dcterms:W3CDTF">2017-05-09T16:16:42Z</dcterms:modified>
</cp:coreProperties>
</file>