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gif" ContentType="image/gif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handoutMasterIdLst>
    <p:handoutMasterId r:id="rId63"/>
  </p:handoutMasterIdLst>
  <p:sldIdLst>
    <p:sldId id="432" r:id="rId4"/>
    <p:sldId id="605" r:id="rId5"/>
    <p:sldId id="489" r:id="rId6"/>
    <p:sldId id="606" r:id="rId7"/>
    <p:sldId id="607" r:id="rId8"/>
    <p:sldId id="608" r:id="rId9"/>
    <p:sldId id="609" r:id="rId10"/>
    <p:sldId id="611" r:id="rId11"/>
    <p:sldId id="610" r:id="rId12"/>
    <p:sldId id="664" r:id="rId13"/>
    <p:sldId id="613" r:id="rId14"/>
    <p:sldId id="615" r:id="rId15"/>
    <p:sldId id="262" r:id="rId16"/>
    <p:sldId id="617" r:id="rId17"/>
    <p:sldId id="616" r:id="rId18"/>
    <p:sldId id="619" r:id="rId19"/>
    <p:sldId id="476" r:id="rId20"/>
    <p:sldId id="622" r:id="rId21"/>
    <p:sldId id="621" r:id="rId22"/>
    <p:sldId id="264" r:id="rId23"/>
    <p:sldId id="624" r:id="rId24"/>
    <p:sldId id="413" r:id="rId25"/>
    <p:sldId id="455" r:id="rId26"/>
    <p:sldId id="482" r:id="rId27"/>
    <p:sldId id="628" r:id="rId28"/>
    <p:sldId id="642" r:id="rId29"/>
    <p:sldId id="418" r:id="rId30"/>
    <p:sldId id="640" r:id="rId31"/>
    <p:sldId id="641" r:id="rId32"/>
    <p:sldId id="638" r:id="rId33"/>
    <p:sldId id="644" r:id="rId34"/>
    <p:sldId id="484" r:id="rId35"/>
    <p:sldId id="485" r:id="rId36"/>
    <p:sldId id="672" r:id="rId37"/>
    <p:sldId id="649" r:id="rId38"/>
    <p:sldId id="650" r:id="rId39"/>
    <p:sldId id="487" r:id="rId40"/>
    <p:sldId id="401" r:id="rId41"/>
    <p:sldId id="481" r:id="rId42"/>
    <p:sldId id="492" r:id="rId43"/>
    <p:sldId id="351" r:id="rId44"/>
    <p:sldId id="275" r:id="rId45"/>
    <p:sldId id="284" r:id="rId46"/>
    <p:sldId id="282" r:id="rId47"/>
    <p:sldId id="355" r:id="rId48"/>
    <p:sldId id="283" r:id="rId49"/>
    <p:sldId id="465" r:id="rId50"/>
    <p:sldId id="385" r:id="rId51"/>
    <p:sldId id="393" r:id="rId52"/>
    <p:sldId id="395" r:id="rId53"/>
    <p:sldId id="491" r:id="rId54"/>
    <p:sldId id="353" r:id="rId55"/>
    <p:sldId id="291" r:id="rId56"/>
    <p:sldId id="437" r:id="rId57"/>
    <p:sldId id="296" r:id="rId58"/>
    <p:sldId id="295" r:id="rId59"/>
    <p:sldId id="436" r:id="rId60"/>
    <p:sldId id="682" r:id="rId61"/>
    <p:sldId id="603" r:id="rId62"/>
  </p:sldIdLst>
  <p:sldSz cx="9144000" cy="6858000" type="screen4x3"/>
  <p:notesSz cx="7010400" cy="92964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96" autoAdjust="0"/>
    <p:restoredTop sz="94658" autoAdjust="0"/>
  </p:normalViewPr>
  <p:slideViewPr>
    <p:cSldViewPr>
      <p:cViewPr>
        <p:scale>
          <a:sx n="70" d="100"/>
          <a:sy n="70" d="100"/>
        </p:scale>
        <p:origin x="-2694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D0C9D-78B7-46F1-96F4-72A1377715CF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1AFC-C90C-439E-8D32-132B5D99B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73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46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59BC4-95B7-470B-B520-706FCA410EE2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9DE63-EA60-4EE1-A5F5-6C87836BDC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hyperlink" Target="http://images.google.com/imgres?imgurl=http://www.teamuse.com/images/041001_3.jpg&amp;imgrefurl=http://www.teamuse.com/article_041001.html&amp;h=260&amp;w=180&amp;sz=7&amp;tbnid=O6T22pQZPwwJ:&amp;tbnh=107&amp;tbnw=74&amp;prev=/images?q=tea+bag&amp;hl=en&amp;lr=&amp;oi=imagesr&amp;start=1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8.xml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4.xml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5.xml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0.xml"/><Relationship Id="rId4" Type="http://schemas.openxmlformats.org/officeDocument/2006/relationships/hyperlink" Target="mailto:cynthia.bergman@sdstate.ed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Backyard Composting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greenscape logo with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618963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0292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Cynthia Bergman</a:t>
            </a: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Extension Horticulture Educator</a:t>
            </a:r>
          </a:p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Yankton County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ecomposition is Important </a:t>
            </a:r>
            <a:endParaRPr lang="en-US" b="1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133600"/>
            <a:ext cx="75438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Adding </a:t>
            </a:r>
            <a:r>
              <a:rPr lang="en-US" sz="3200" i="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en-US" sz="32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decomposed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materials directly to the soil without first composting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microbes will compete with plants for soil nitrogen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results in poor plant growth and pest problems</a:t>
            </a:r>
          </a:p>
          <a:p>
            <a:endParaRPr lang="en-US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010400" cy="990600"/>
          </a:xfrm>
        </p:spPr>
        <p:txBody>
          <a:bodyPr>
            <a:normAutofit/>
          </a:bodyPr>
          <a:lstStyle/>
          <a:p>
            <a:r>
              <a:rPr lang="en-US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Composting Process</a:t>
            </a:r>
            <a:endParaRPr lang="en-US" b="1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620000" cy="4114800"/>
          </a:xfrm>
        </p:spPr>
        <p:txBody>
          <a:bodyPr>
            <a:normAutofit lnSpcReduction="10000"/>
          </a:bodyPr>
          <a:lstStyle/>
          <a:p>
            <a:endParaRPr lang="en-US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Composting consists of four components</a:t>
            </a:r>
          </a:p>
          <a:p>
            <a:pPr marL="1828800" indent="0"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aeration</a:t>
            </a:r>
          </a:p>
          <a:p>
            <a:pPr marL="1828800" indent="0"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moisture</a:t>
            </a:r>
          </a:p>
          <a:p>
            <a:pPr marL="1828800" indent="0">
              <a:spcBef>
                <a:spcPts val="1200"/>
              </a:spcBef>
              <a:spcAft>
                <a:spcPts val="1200"/>
              </a:spcAft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temperature</a:t>
            </a:r>
          </a:p>
          <a:p>
            <a:pPr marL="1828800" indent="0"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particle size</a:t>
            </a:r>
            <a:endParaRPr lang="en-US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32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9144000" cy="9906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Composting Process: </a:t>
            </a:r>
            <a:r>
              <a:rPr lang="en-US" sz="4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Aeration</a:t>
            </a:r>
            <a:endParaRPr lang="en-US" sz="4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7772400" cy="3962400"/>
          </a:xfrm>
        </p:spPr>
        <p:txBody>
          <a:bodyPr>
            <a:normAutofit fontScale="92500"/>
          </a:bodyPr>
          <a:lstStyle/>
          <a:p>
            <a:pPr marL="274320" indent="-27432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5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Oxygen is required for some microbes to decompose organic wastes efficiently.</a:t>
            </a:r>
          </a:p>
          <a:p>
            <a:pPr marL="1828800" lvl="2" indent="-27432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5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called aerobes</a:t>
            </a:r>
          </a:p>
          <a:p>
            <a:pPr marL="1828800" lvl="2" indent="-27432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5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not enough oxygen is available, aerobes die</a:t>
            </a:r>
          </a:p>
          <a:p>
            <a:pPr>
              <a:buNone/>
            </a:pPr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3959352" cy="990600"/>
          </a:xfrm>
        </p:spPr>
        <p:txBody>
          <a:bodyPr>
            <a:normAutofit/>
          </a:bodyPr>
          <a:lstStyle/>
          <a:p>
            <a:r>
              <a:rPr lang="en-US" sz="49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Aeration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1534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Oxygen is required for some microbes to decompose organic wastes efficiently.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called aerobes</a:t>
            </a:r>
          </a:p>
          <a:p>
            <a:pPr lvl="2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when not enough oxygen is available, aerobes die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00_7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3200" y="3962400"/>
            <a:ext cx="3860800" cy="289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144000" cy="9906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Composting Process: </a:t>
            </a:r>
            <a:r>
              <a:rPr lang="en-US" sz="4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Aeration</a:t>
            </a:r>
            <a:endParaRPr lang="en-US" sz="4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848600" cy="3810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Mixing the pile once or twice a month provides the necessary oxygen and significantly hastens the composting process. </a:t>
            </a:r>
          </a:p>
        </p:txBody>
      </p:sp>
      <p:pic>
        <p:nvPicPr>
          <p:cNvPr id="6" name="Picture 5" descr="Mul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81400"/>
            <a:ext cx="335942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9144000" cy="9906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Composting Process: </a:t>
            </a:r>
            <a:r>
              <a:rPr lang="en-US" sz="4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Aeration</a:t>
            </a:r>
            <a:endParaRPr lang="en-US" sz="4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 microorganisms decompose organic wastes in the absence of oxygen </a:t>
            </a:r>
          </a:p>
          <a:p>
            <a:pPr marL="1371600" lvl="2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alled anaerobes</a:t>
            </a:r>
          </a:p>
          <a:p>
            <a:pPr marL="1371600" lvl="2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process is slowed by up to 90%</a:t>
            </a:r>
          </a:p>
          <a:p>
            <a:pPr marL="1371600" lvl="2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foul odors may develop</a:t>
            </a:r>
          </a:p>
          <a:p>
            <a:pPr lvl="4">
              <a:buFont typeface="Arial" pitchFamily="34" charset="0"/>
              <a:buChar char="•"/>
            </a:pPr>
            <a:r>
              <a:rPr lang="en-US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hydrogen sulfide (rotten eggs)</a:t>
            </a:r>
          </a:p>
          <a:p>
            <a:pPr lvl="4">
              <a:buFont typeface="Arial" pitchFamily="34" charset="0"/>
              <a:buChar char="•"/>
            </a:pPr>
            <a:r>
              <a:rPr lang="en-US" sz="24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cadaverine</a:t>
            </a:r>
            <a:endParaRPr lang="en-US" sz="24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en-US" sz="24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putrescine</a:t>
            </a:r>
            <a:endParaRPr lang="en-US" sz="24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9144000" cy="9906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Composting Process: </a:t>
            </a:r>
            <a:r>
              <a:rPr lang="en-US" sz="4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Aeration</a:t>
            </a:r>
            <a:endParaRPr lang="en-US" sz="4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133600"/>
            <a:ext cx="7848600" cy="19812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None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pile that is not mixed may take three to four times longer to decompose. </a:t>
            </a:r>
          </a:p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19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**number one problem in composting </a:t>
            </a:r>
          </a:p>
          <a:p>
            <a:pPr marL="0" lvl="2" indent="0" algn="ctr"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lack of oxygen**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304800"/>
            <a:ext cx="84582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Aeration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to reduce odor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 descr="100_77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895600"/>
            <a:ext cx="4978400" cy="3733800"/>
          </a:xfrm>
          <a:prstGeom prst="rect">
            <a:avLst/>
          </a:prstGeom>
        </p:spPr>
      </p:pic>
      <p:pic>
        <p:nvPicPr>
          <p:cNvPr id="5" name="Content Placeholder 4" descr="100_7793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1205610" y="3594990"/>
            <a:ext cx="4191000" cy="2792220"/>
          </a:xfrm>
        </p:spPr>
      </p:pic>
      <p:pic>
        <p:nvPicPr>
          <p:cNvPr id="8" name="Picture 7" descr="100_78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720957" y="2557560"/>
            <a:ext cx="4038600" cy="22913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8400" y="2895600"/>
            <a:ext cx="609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52600" y="5638800"/>
            <a:ext cx="609600" cy="1219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Composting Process: Moisture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 descr="watering c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676400"/>
            <a:ext cx="5402684" cy="40520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3733800" cy="4495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roper moisture will feel like a well-wrung sponge</a:t>
            </a:r>
          </a:p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4102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**number two problem in composting </a:t>
            </a:r>
          </a:p>
          <a:p>
            <a:pPr marL="0" lvl="2" indent="0" algn="ctr">
              <a:buNone/>
            </a:pP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incorrect moisture**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848600" cy="4038600"/>
          </a:xfrm>
        </p:spPr>
        <p:txBody>
          <a:bodyPr>
            <a:noAutofit/>
          </a:bodyPr>
          <a:lstStyle/>
          <a:p>
            <a:pPr marL="274320" lvl="1" indent="-274320">
              <a:spcBef>
                <a:spcPts val="0"/>
              </a:spcBef>
              <a:buNone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 40% is too little moisture</a:t>
            </a:r>
          </a:p>
          <a:p>
            <a:pPr marL="1371600" lvl="4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slows decomposition</a:t>
            </a:r>
          </a:p>
          <a:p>
            <a:pPr marL="274320" lvl="1" indent="-274320">
              <a:spcBef>
                <a:spcPts val="2400"/>
              </a:spcBef>
              <a:buNone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 60% is too much water</a:t>
            </a:r>
          </a:p>
          <a:p>
            <a:pPr marL="1371600" lvl="4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forces out the air, leading to anaerobic conditions</a:t>
            </a:r>
          </a:p>
          <a:p>
            <a:pPr marL="1371600" lvl="5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slow down the process</a:t>
            </a:r>
          </a:p>
          <a:p>
            <a:pPr marL="1371600" lvl="6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causes foul odors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Composting Process: Moisture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858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composting?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590800"/>
            <a:ext cx="7315200" cy="2209800"/>
          </a:xfrm>
        </p:spPr>
        <p:txBody>
          <a:bodyPr>
            <a:normAutofit/>
          </a:bodyPr>
          <a:lstStyle/>
          <a:p>
            <a:pPr marL="274320" indent="-274320" algn="ctr">
              <a:spcBef>
                <a:spcPts val="1200"/>
              </a:spcBef>
              <a:buNone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Composting is simply speeding up the process of decomposition of organic materials by microorganisms</a:t>
            </a:r>
          </a:p>
          <a:p>
            <a:pPr marL="274320" indent="-274320">
              <a:spcBef>
                <a:spcPts val="1200"/>
              </a:spcBef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None/>
            </a:pPr>
            <a:endParaRPr lang="en-US" sz="28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None/>
            </a:pPr>
            <a:endParaRPr lang="en-US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391400" cy="990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Small Particle Size: wood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259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smaller the size of the refuse particle, the more quickly the microbes can consume it.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Grinding the organic material before composting greatly reduces decomposition time. 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00_7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62400"/>
            <a:ext cx="4038600" cy="2895600"/>
          </a:xfrm>
          <a:prstGeom prst="rect">
            <a:avLst/>
          </a:prstGeom>
        </p:spPr>
      </p:pic>
      <p:pic>
        <p:nvPicPr>
          <p:cNvPr id="5" name="Picture 4" descr="100_78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962400"/>
            <a:ext cx="4267200" cy="2895600"/>
          </a:xfrm>
          <a:prstGeom prst="rect">
            <a:avLst/>
          </a:prstGeom>
        </p:spPr>
      </p:pic>
      <p:pic>
        <p:nvPicPr>
          <p:cNvPr id="6" name="Picture 4" descr="chip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733800"/>
            <a:ext cx="2203461" cy="18526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8153400" cy="495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low cost method of reducing the size of fallen tree leaves is to mow the lawn before raking.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Windrowing the leaves into long narrow piles one foot high will make the shredding process more efficient. 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 mower has an appropriate bag attachment, the shredded leaves can be collected directly.</a:t>
            </a:r>
          </a:p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Composting Process: Particle Size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0" y="304800"/>
            <a:ext cx="3657600" cy="86995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00_77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54500" y="2679700"/>
            <a:ext cx="5588000" cy="4191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1841242"/>
            <a:ext cx="563880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As they eat, organisms generate a large amount of heat, which raises the temperature of the pile and speeds up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decompositon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On cool mornings, you may see steam rising from the heap.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191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 smtClean="0">
                <a:solidFill>
                  <a:schemeClr val="tx1"/>
                </a:solidFill>
                <a:latin typeface="Tahoma" charset="0"/>
              </a:rPr>
              <a:t>temperature</a:t>
            </a:r>
          </a:p>
        </p:txBody>
      </p:sp>
      <p:sp>
        <p:nvSpPr>
          <p:cNvPr id="1372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3124200"/>
            <a:ext cx="2743200" cy="457200"/>
          </a:xfrm>
          <a:noFill/>
        </p:spPr>
        <p:txBody>
          <a:bodyPr/>
          <a:lstStyle/>
          <a:p>
            <a:r>
              <a:rPr lang="en-US" dirty="0" smtClean="0"/>
              <a:t>Carl Rosen, U of MN Extension</a:t>
            </a:r>
          </a:p>
        </p:txBody>
      </p:sp>
      <p:sp>
        <p:nvSpPr>
          <p:cNvPr id="137220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81000" y="3733800"/>
            <a:ext cx="8534400" cy="22098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 minimum pile temperature of 130 to 150°F for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at least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3 days is necessary to destroy weed seeds and plant pathogens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(15 days is more effective) </a:t>
            </a:r>
          </a:p>
        </p:txBody>
      </p:sp>
      <p:pic>
        <p:nvPicPr>
          <p:cNvPr id="137221" name="Picture 1028" descr="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1301" y="533400"/>
            <a:ext cx="30758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502152" cy="9906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3581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Very few homeowners can create a “hot” pile, with temperatures high enough to kill pathogens and weed seeds.</a:t>
            </a:r>
          </a:p>
        </p:txBody>
      </p:sp>
      <p:pic>
        <p:nvPicPr>
          <p:cNvPr id="6" name="Picture 5" descr="100_78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600200"/>
            <a:ext cx="5283200" cy="3962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Composting Process: Temperature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8448" y="1905000"/>
            <a:ext cx="784555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the pile does not heat up, the cause may be one or more of the following: </a:t>
            </a:r>
          </a:p>
          <a:p>
            <a:pPr marL="9144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too small a pile</a:t>
            </a:r>
          </a:p>
          <a:p>
            <a:pPr marL="914400"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enough nitrogen </a:t>
            </a:r>
          </a:p>
          <a:p>
            <a:pPr marL="914400"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lack of oxygen </a:t>
            </a:r>
          </a:p>
          <a:p>
            <a:pPr marL="914400"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too much moisture</a:t>
            </a:r>
          </a:p>
          <a:p>
            <a:pPr marL="914400"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enough moisture</a:t>
            </a:r>
          </a:p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adding lime to pile will convert nitrogen to ammonia and hasten the loss of nitrogen from the pile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lime may hasten decomposition, but not worth the loss of nitrogen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South Dakota soils already alkaline, no need to add calcium, dolomite, or lime</a:t>
            </a:r>
            <a:endParaRPr lang="en-US" sz="32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Materials </a:t>
            </a: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for Composting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Materials </a:t>
            </a:r>
            <a:r>
              <a:rPr lang="en-US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Composting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905000"/>
            <a:ext cx="6705600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Meat scraps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Fats, oils, grease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Pet and/or human feces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Diseased plants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Weeds when seed head present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028" descr="st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208915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Materials </a:t>
            </a:r>
            <a:r>
              <a:rPr lang="en-US" sz="4400" b="1" i="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4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Composting</a:t>
            </a:r>
            <a:endParaRPr lang="en-US" sz="4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7543800" cy="4953000"/>
          </a:xfrm>
        </p:spPr>
        <p:txBody>
          <a:bodyPr>
            <a:normAutofit/>
          </a:bodyPr>
          <a:lstStyle/>
          <a:p>
            <a:pPr marL="0" lvl="3" indent="-342900"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Walnuts and walnut leaves</a:t>
            </a:r>
          </a:p>
          <a:p>
            <a:pPr marL="1005840" lvl="6" indent="-342900">
              <a:buFont typeface="Arial" pitchFamily="34" charset="0"/>
              <a:buChar char="•"/>
            </a:pPr>
            <a:r>
              <a:rPr lang="en-US" sz="32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allelopathic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(toxic to some plants)</a:t>
            </a:r>
          </a:p>
          <a:p>
            <a:pPr marL="1005840" lvl="6" indent="-342900"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 small amounts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Treated grass clippings</a:t>
            </a:r>
          </a:p>
          <a:p>
            <a:pPr lvl="2"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 lawns treated for dandelions</a:t>
            </a:r>
          </a:p>
          <a:p>
            <a:pPr lvl="2"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many lawns treated for insect control</a:t>
            </a:r>
          </a:p>
          <a:p>
            <a:endParaRPr lang="en-US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4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Materials </a:t>
            </a:r>
            <a:r>
              <a:rPr lang="en-US" sz="4400" b="1" i="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4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Composting</a:t>
            </a:r>
            <a:endParaRPr lang="en-US" sz="4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8229600" cy="49530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Ash from your charcoal grill</a:t>
            </a:r>
          </a:p>
          <a:p>
            <a:pPr lvl="2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excessive levels of sulfur and iron, enough to be toxic to your plants</a:t>
            </a:r>
          </a:p>
          <a:p>
            <a:pPr lvl="2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coal decays so slowly it is found in archaeology digs</a:t>
            </a:r>
          </a:p>
          <a:p>
            <a:pPr marL="342900" lvl="1" indent="-342900">
              <a:spcBef>
                <a:spcPts val="240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Large chunks of anything</a:t>
            </a:r>
          </a:p>
          <a:p>
            <a:pPr marL="1143000" lvl="3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corn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sheafs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, brush, or wood chips</a:t>
            </a:r>
            <a:endParaRPr lang="en-US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Compostable Kitchen Bags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0"/>
            <a:ext cx="6400800" cy="359203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easy, odor-free, and clean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made from corn starch and vegetable oils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breakdown 45 days</a:t>
            </a:r>
          </a:p>
          <a:p>
            <a:endParaRPr lang="en-US" dirty="0"/>
          </a:p>
        </p:txBody>
      </p:sp>
      <p:pic>
        <p:nvPicPr>
          <p:cNvPr id="5" name="Content Placeholder 4" descr="kitchen composting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197592">
            <a:off x="6458058" y="2128588"/>
            <a:ext cx="2583305" cy="3647627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Compost Materials</a:t>
            </a:r>
            <a:endParaRPr lang="en-US" b="1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00200"/>
            <a:ext cx="7543800" cy="5029200"/>
          </a:xfrm>
        </p:spPr>
        <p:txBody>
          <a:bodyPr>
            <a:noAutofit/>
          </a:bodyPr>
          <a:lstStyle/>
          <a:p>
            <a:pPr marL="274320" indent="-27432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can burn the peels of fruits to create ash, which releases the potassium quicker</a:t>
            </a:r>
          </a:p>
          <a:p>
            <a:pPr marL="274320" indent="-27432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Wood ash not only breaks down into potash, it is also a pest deterrent.</a:t>
            </a:r>
          </a:p>
          <a:p>
            <a:pPr marL="91440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unfortunately, it will also leach out the nitrogen from manure</a:t>
            </a:r>
          </a:p>
          <a:p>
            <a:pPr marL="914400" indent="-27432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 to manure later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2895600"/>
            <a:ext cx="2819400" cy="3962400"/>
          </a:xfrm>
        </p:spPr>
        <p:txBody>
          <a:bodyPr>
            <a:normAutofit/>
          </a:bodyPr>
          <a:lstStyle/>
          <a:p>
            <a:pPr marL="182880" lvl="1" inden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dried leaves</a:t>
            </a:r>
          </a:p>
          <a:p>
            <a:pPr marL="182880" lvl="1" inden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twigs</a:t>
            </a:r>
          </a:p>
          <a:p>
            <a:pPr marL="182880" lvl="1" inden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newspapers</a:t>
            </a:r>
          </a:p>
          <a:p>
            <a:pPr marL="182880" lvl="1" inden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Straw</a:t>
            </a:r>
          </a:p>
          <a:p>
            <a:pPr marL="182880" lvl="1" inden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Sawdust</a:t>
            </a:r>
          </a:p>
          <a:p>
            <a:pPr>
              <a:buNone/>
            </a:pPr>
            <a:endParaRPr lang="en-US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95600"/>
            <a:ext cx="4114800" cy="3962400"/>
          </a:xfrm>
        </p:spPr>
        <p:txBody>
          <a:bodyPr>
            <a:noAutofit/>
          </a:bodyPr>
          <a:lstStyle/>
          <a:p>
            <a:pPr marL="182880" lvl="1" inden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grass clippings</a:t>
            </a:r>
          </a:p>
          <a:p>
            <a:pPr marL="182880" lvl="1" inden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kitchen food scraps</a:t>
            </a:r>
          </a:p>
          <a:p>
            <a:pPr marL="182880" lvl="1" inden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yard trimmings</a:t>
            </a:r>
          </a:p>
          <a:p>
            <a:pPr marL="182880" lvl="1" inden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green plant debris</a:t>
            </a:r>
            <a:endParaRPr lang="en-US" sz="32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2209800"/>
            <a:ext cx="2590800" cy="640080"/>
          </a:xfrm>
        </p:spPr>
        <p:txBody>
          <a:bodyPr>
            <a:noAutofit/>
          </a:bodyPr>
          <a:lstStyle/>
          <a:p>
            <a:r>
              <a:rPr lang="en-US" sz="3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“browns”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2209800"/>
            <a:ext cx="2209800" cy="640080"/>
          </a:xfrm>
        </p:spPr>
        <p:txBody>
          <a:bodyPr>
            <a:noAutofit/>
          </a:bodyPr>
          <a:lstStyle/>
          <a:p>
            <a:r>
              <a:rPr lang="en-US" sz="3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“greens”</a:t>
            </a:r>
            <a:endParaRPr lang="en-US" sz="36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152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Suitable Compost Materials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pPr marL="274320" lvl="2" indent="-34290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Suitable Compost Materials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052" descr="ap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03798">
            <a:off x="7799578" y="1691834"/>
            <a:ext cx="11255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56" descr="carr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28540">
            <a:off x="533400" y="1828800"/>
            <a:ext cx="806450" cy="138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00_78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1752600"/>
            <a:ext cx="5892800" cy="4419600"/>
          </a:xfrm>
          <a:prstGeom prst="rect">
            <a:avLst/>
          </a:prstGeom>
        </p:spPr>
      </p:pic>
      <p:pic>
        <p:nvPicPr>
          <p:cNvPr id="9" name="Picture 3" descr="http://www.teamuse.com/article_041001.htm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306521">
            <a:off x="7463771" y="4003498"/>
            <a:ext cx="1253718" cy="18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56" descr="egg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00593">
            <a:off x="296556" y="518641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pPr marL="274320" lvl="2" indent="-34290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Suitable Compost Materials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" name="Picture 13" descr="100_7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00200"/>
            <a:ext cx="6172200" cy="4629150"/>
          </a:xfrm>
          <a:prstGeom prst="rect">
            <a:avLst/>
          </a:prstGeom>
        </p:spPr>
      </p:pic>
      <p:pic>
        <p:nvPicPr>
          <p:cNvPr id="13" name="Picture 2055" descr="cere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7657">
            <a:off x="196082" y="4873930"/>
            <a:ext cx="1375747" cy="190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54" descr="new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91686">
            <a:off x="174648" y="1756538"/>
            <a:ext cx="1219723" cy="173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ayba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3700" y="5257800"/>
            <a:ext cx="2400300" cy="1600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14" descr="100_78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489244" y="1979451"/>
            <a:ext cx="3034007" cy="22755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Starting the Compost Pile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8229600" cy="3810000"/>
          </a:xfrm>
        </p:spPr>
        <p:txBody>
          <a:bodyPr>
            <a:normAutofit/>
          </a:bodyPr>
          <a:lstStyle/>
          <a:p>
            <a:pPr marL="274320" lvl="1">
              <a:spcBef>
                <a:spcPts val="24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coarser materials decompose faster in the bottom layer.</a:t>
            </a:r>
          </a:p>
          <a:p>
            <a:pPr marL="274320" lvl="3" indent="-274320">
              <a:spcBef>
                <a:spcPts val="24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allows air circulation around the base of the pile creating a chimney effect that will take air up through the pile and heat it up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Starting the Compost Pile</a:t>
            </a:r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41148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Bottom coarse </a:t>
            </a:r>
            <a:r>
              <a:rPr lang="en-US" sz="32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matterial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Then layer each of 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organic waste, soil and fertilizer.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Repeat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until the pile is completed. </a:t>
            </a:r>
          </a:p>
          <a:p>
            <a:pPr marL="91440" indent="0">
              <a:buNone/>
            </a:pPr>
            <a:endParaRPr lang="en-US" sz="35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Lay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524000"/>
            <a:ext cx="5029200" cy="5334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Starting the Compost Pile</a:t>
            </a:r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057400"/>
            <a:ext cx="8001000" cy="4800600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Pile up to about five feet high</a:t>
            </a:r>
          </a:p>
          <a:p>
            <a:pPr marL="274320" indent="-27432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Moisten all layers as they are put in the pile - watered until moist, but not soggy. </a:t>
            </a:r>
            <a:endParaRPr lang="en-US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Finish pile off with six inches of straw or hay, with a scooped out basin on top to catch rainwater. </a:t>
            </a:r>
          </a:p>
          <a:p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00_783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579834" y="2332433"/>
            <a:ext cx="5781668" cy="4164801"/>
          </a:xfrm>
        </p:spPr>
      </p:pic>
      <p:pic>
        <p:nvPicPr>
          <p:cNvPr id="7" name="Content Placeholder 6" descr="100_7822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4911725" y="2479675"/>
            <a:ext cx="4597400" cy="3448050"/>
          </a:xfrm>
        </p:spPr>
      </p:pic>
      <p:sp>
        <p:nvSpPr>
          <p:cNvPr id="8" name="Rectangle 7"/>
          <p:cNvSpPr/>
          <p:nvPr/>
        </p:nvSpPr>
        <p:spPr>
          <a:xfrm>
            <a:off x="3810000" y="4419600"/>
            <a:ext cx="3048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4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 browns &amp; greens</a:t>
            </a:r>
            <a:endParaRPr lang="en-US" sz="4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28600"/>
            <a:ext cx="3505200" cy="86995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Equipment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Gloves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Pitchfork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Hose or watering cans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Pruning shears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Flat shovel             (not spade)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Wheelbarrow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Aerators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Saws, lopping shears, and hedge clippers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Screens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Needed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Not needed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pitchf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385127">
            <a:off x="1862601" y="-970909"/>
            <a:ext cx="75088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Free workers do decomposition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86000"/>
            <a:ext cx="39624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Major players are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mircroorganisms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bacteria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fungus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actinomycetes</a:t>
            </a:r>
            <a:endParaRPr lang="en-US" sz="3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00_7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752600"/>
            <a:ext cx="3962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4953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Arial" pitchFamily="34" charset="0"/>
                <a:cs typeface="Arial" pitchFamily="34" charset="0"/>
              </a:rPr>
              <a:t>the pleasant, earthy smell comes from actinomycetes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2332037"/>
            <a:ext cx="7315200" cy="452596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Landfills are closing to yard waste</a:t>
            </a:r>
          </a:p>
          <a:p>
            <a:pPr marL="342900" lvl="1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Landscape refuse accounts for up to 20% of landfill wastes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Residents could reduce their total annual volume of wastes by 35% if they composted at home.</a:t>
            </a:r>
            <a:endParaRPr lang="en-US" sz="32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3200400"/>
            <a:ext cx="8229600" cy="15240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05000" y="381000"/>
            <a:ext cx="510235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Why compost?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Free workers do decomposition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133600"/>
            <a:ext cx="7696200" cy="4419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Macroorganisms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help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worms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pillbugs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(also called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sowbeetles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centipedes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other insects running around and in the piles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nematodes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33600"/>
            <a:ext cx="8229600" cy="42672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rial" pitchFamily="34" charset="0"/>
                <a:cs typeface="Arial" pitchFamily="34" charset="0"/>
              </a:rPr>
              <a:t>Composting Structures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Composting Structures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1534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contain the pile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save space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hasten decomposition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keep the yard looking neat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can consist of a variety of materials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can be as simple or complex as desired.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ompos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9893" y="1600200"/>
            <a:ext cx="323567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Three-Chambered B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1732">
            <a:off x="14376" y="132997"/>
            <a:ext cx="6720839" cy="3581400"/>
          </a:xfrm>
          <a:prstGeom prst="rect">
            <a:avLst/>
          </a:prstGeom>
          <a:noFill/>
        </p:spPr>
      </p:pic>
      <p:pic>
        <p:nvPicPr>
          <p:cNvPr id="3" name="Picture 2" descr="100_7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971800"/>
            <a:ext cx="5181600" cy="3886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57912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Any metal or plastic barrow or drum can be drilled with holes to increase aeration.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b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533400"/>
            <a:ext cx="3000375" cy="480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6" descr="barr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3124200" cy="511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6934200" cy="1066800"/>
          </a:xfrm>
        </p:spPr>
        <p:txBody>
          <a:bodyPr>
            <a:normAutofit/>
          </a:bodyPr>
          <a:lstStyle/>
          <a:p>
            <a:pPr lvl="0" algn="ctr"/>
            <a:r>
              <a:rPr lang="en-US" b="0" dirty="0" smtClean="0">
                <a:latin typeface="Arial" pitchFamily="34" charset="0"/>
                <a:cs typeface="Arial" pitchFamily="34" charset="0"/>
              </a:rPr>
              <a:t>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eorgia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’s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Guide to Managing Organic Landscape Refuse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Horticulture 1  Circular 816  Reprinted June 1999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4114800"/>
            <a:ext cx="4953000" cy="347662"/>
          </a:xfrm>
        </p:spPr>
        <p:txBody>
          <a:bodyPr/>
          <a:lstStyle/>
          <a:p>
            <a:pPr lvl="0"/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Photo by Wayne J. </a:t>
            </a:r>
            <a:r>
              <a:rPr kumimoji="0" lang="en-US" sz="1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McLaurin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and Gary L. Wade</a:t>
            </a:r>
            <a:r>
              <a:rPr kumimoji="0" lang="en-US" sz="1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Extension Horticulturists in Georgia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000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en-US" sz="16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en-US" sz="16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mhtml:file://C:\Documents%20and%20Settings\Horticulture\Desktop\Composting%20and%20Mulching.mht!http://pubs.caes.uga.edu/caespubs/pubcd/C816-w.htg/C816cvr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600"/>
            <a:ext cx="3333750" cy="269557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Figure 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ircular Bi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1562" b="1156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Chicken wire or other finer weaves of wire make cheap, easy to make,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portable areas to hold the compost “pile”.</a:t>
            </a:r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1722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Compost Bin Structures</a:t>
            </a:r>
          </a:p>
        </p:txBody>
      </p:sp>
      <p:sp>
        <p:nvSpPr>
          <p:cNvPr id="1382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2667001" cy="609600"/>
          </a:xfrm>
          <a:noFill/>
        </p:spPr>
        <p:txBody>
          <a:bodyPr/>
          <a:lstStyle/>
          <a:p>
            <a:pPr algn="l"/>
            <a:r>
              <a:rPr lang="en-US" dirty="0" smtClean="0"/>
              <a:t>Carl Rosen, U of MN Extension</a:t>
            </a:r>
          </a:p>
        </p:txBody>
      </p:sp>
      <p:pic>
        <p:nvPicPr>
          <p:cNvPr id="138246" name="Picture 5" descr="bi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76400"/>
            <a:ext cx="2743200" cy="434960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38247" name="Picture 6" descr="compost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1752600"/>
            <a:ext cx="3425505" cy="2667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5" descr="compostin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191000"/>
            <a:ext cx="2590800" cy="21494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other structures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76800" cy="4495800"/>
          </a:xfrm>
        </p:spPr>
        <p:txBody>
          <a:bodyPr>
            <a:normAutofit/>
          </a:bodyPr>
          <a:lstStyle/>
          <a:p>
            <a:pPr indent="-457200"/>
            <a:r>
              <a:rPr lang="en-US" dirty="0" smtClean="0">
                <a:latin typeface="Arial" pitchFamily="34" charset="0"/>
                <a:cs typeface="Arial" pitchFamily="34" charset="0"/>
              </a:rPr>
              <a:t>no one structure is best. Most are for the city dweller wanting an easy way to make small amounts quickly</a:t>
            </a:r>
          </a:p>
          <a:p>
            <a:pPr indent="-4572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indent="-457200"/>
            <a:r>
              <a:rPr lang="en-US" dirty="0" smtClean="0">
                <a:latin typeface="Arial" pitchFamily="34" charset="0"/>
                <a:cs typeface="Arial" pitchFamily="34" charset="0"/>
              </a:rPr>
              <a:t>Invent your own, or consult one of the several new books on composting.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00_7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981200"/>
            <a:ext cx="4038600" cy="403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Location of compost piles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close to where it will be used - near the garden or kitchen 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where it will not interfere with activities in the yard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where the sight and smell will not offend neighbors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 partial sunlight help (to heat the pile)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2743200"/>
            <a:ext cx="6477000" cy="3505200"/>
          </a:xfrm>
        </p:spPr>
        <p:txBody>
          <a:bodyPr>
            <a:normAutofit lnSpcReduction="10000"/>
          </a:bodyPr>
          <a:lstStyle/>
          <a:p>
            <a:pPr marL="914400">
              <a:lnSpc>
                <a:spcPct val="120000"/>
              </a:lnSpc>
              <a:spcBef>
                <a:spcPts val="0"/>
              </a:spcBef>
              <a:buNone/>
            </a:pPr>
            <a:endParaRPr lang="en-US" sz="3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helping prevent pollution</a:t>
            </a:r>
          </a:p>
          <a:p>
            <a:pPr marL="914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saving natural resources</a:t>
            </a:r>
          </a:p>
          <a:p>
            <a:pPr marL="914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curbing climate change</a:t>
            </a:r>
          </a:p>
          <a:p>
            <a:pPr marL="9144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reducing your “environmental </a:t>
            </a:r>
            <a:r>
              <a:rPr lang="en-US" sz="32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footprint”on</a:t>
            </a: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Earth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5000" y="381000"/>
            <a:ext cx="510235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Why compost?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286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i="1" dirty="0" smtClean="0">
                <a:latin typeface="Arial" pitchFamily="34" charset="0"/>
                <a:cs typeface="Arial" pitchFamily="34" charset="0"/>
              </a:rPr>
              <a:t>Knowledge you are making a difference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020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to put compost piles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the more wind and sun to which the pile is exposed, the more water it will need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do NOT place piles against any buildings – the moisture may cause problems. </a:t>
            </a:r>
          </a:p>
        </p:txBody>
      </p:sp>
      <p:pic>
        <p:nvPicPr>
          <p:cNvPr id="4" name="Picture 5" descr="s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664142"/>
            <a:ext cx="1160362" cy="114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win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743200"/>
            <a:ext cx="914400" cy="108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02076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NOT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 to put compost piles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sloped areas may cause the pile/bin to tip over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don’t place on non-porous surface – this inhibits decomposition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Stay at least 3 feet away from large trees – the excess nitrogen runoff may affect them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754562"/>
          </a:xfrm>
        </p:spPr>
        <p:txBody>
          <a:bodyPr>
            <a:normAutofit/>
          </a:bodyPr>
          <a:lstStyle/>
          <a:p>
            <a:r>
              <a:rPr lang="en-US" sz="8900" dirty="0" smtClean="0">
                <a:latin typeface="Arial" pitchFamily="34" charset="0"/>
                <a:cs typeface="Arial" pitchFamily="34" charset="0"/>
              </a:rPr>
              <a:t>Maintaining the Compost Pile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Maintaining the Compost Pile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If the pile does not heat up, the cause may be one or more of the following: </a:t>
            </a:r>
          </a:p>
          <a:p>
            <a:pPr marL="914400"/>
            <a:r>
              <a:rPr lang="en-US" dirty="0" smtClean="0">
                <a:latin typeface="Arial" pitchFamily="34" charset="0"/>
                <a:cs typeface="Arial" pitchFamily="34" charset="0"/>
              </a:rPr>
              <a:t>too small a pile</a:t>
            </a:r>
          </a:p>
          <a:p>
            <a:pPr marL="914400"/>
            <a:r>
              <a:rPr lang="en-US" dirty="0" smtClean="0">
                <a:latin typeface="Arial" pitchFamily="34" charset="0"/>
                <a:cs typeface="Arial" pitchFamily="34" charset="0"/>
              </a:rPr>
              <a:t> not enough nitrogen </a:t>
            </a:r>
          </a:p>
          <a:p>
            <a:pPr marL="914400"/>
            <a:r>
              <a:rPr lang="en-US" dirty="0" smtClean="0">
                <a:latin typeface="Arial" pitchFamily="34" charset="0"/>
                <a:cs typeface="Arial" pitchFamily="34" charset="0"/>
              </a:rPr>
              <a:t>lack of oxygen, </a:t>
            </a:r>
          </a:p>
          <a:p>
            <a:pPr marL="914400"/>
            <a:r>
              <a:rPr lang="en-US" dirty="0" smtClean="0">
                <a:latin typeface="Arial" pitchFamily="34" charset="0"/>
                <a:cs typeface="Arial" pitchFamily="34" charset="0"/>
              </a:rPr>
              <a:t>too much moisture</a:t>
            </a:r>
          </a:p>
          <a:p>
            <a:pPr marL="914400"/>
            <a:r>
              <a:rPr lang="en-US" dirty="0" smtClean="0">
                <a:latin typeface="Arial" pitchFamily="34" charset="0"/>
                <a:cs typeface="Arial" pitchFamily="34" charset="0"/>
              </a:rPr>
              <a:t>not enough moisture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mpst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743200"/>
            <a:ext cx="2582863" cy="37274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Troubleshooting guide to composting problems.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Symptoms / Problems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heap is damp and sweet smelling but still will not heat up. </a:t>
            </a:r>
          </a:p>
          <a:p>
            <a:pP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Solutions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Lack of nitrogen. Mix in a nitrogen source like fresh grass clippings, fresh manure, or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bloodmeal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Troubleshooting guide to composting problems.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Symptoms / Problems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compost is damp and warm only in the middle. </a:t>
            </a:r>
          </a:p>
          <a:p>
            <a:pP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Solutions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Too small. Collect more material and mix the old ingredients into a new pile.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4478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Troubleshooting guide to composting problems.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Symptom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Problem</a:t>
            </a:r>
            <a:endParaRPr lang="en-US" sz="32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compost has a bad odor. </a:t>
            </a:r>
          </a:p>
          <a:p>
            <a:pPr>
              <a:buNone/>
            </a:pP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Solution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Not enough air. Turn it. 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Add browns (dry material) if the pile is too wet.</a:t>
            </a:r>
          </a:p>
          <a:p>
            <a:pPr marL="514350" indent="-514350">
              <a:buClrTx/>
              <a:buSzPct val="100000"/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Minimize odor by covering pile with layer of dirt or finished compost.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Troubleshooting guide to composting problems.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Symptoms / Problems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 center of the pile is dry. </a:t>
            </a:r>
          </a:p>
          <a:p>
            <a:pP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Solutions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Not enough water. Moisten and turn the pile.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Arial" pitchFamily="34" charset="0"/>
                <a:cs typeface="Arial" pitchFamily="34" charset="0"/>
              </a:rPr>
              <a:t>Troubleshooting guide to composting problems.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Symptoms / Problems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Pile never finishes.</a:t>
            </a:r>
          </a:p>
          <a:p>
            <a:pP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u="sng" dirty="0" smtClean="0">
                <a:latin typeface="Arial" pitchFamily="34" charset="0"/>
                <a:cs typeface="Arial" pitchFamily="34" charset="0"/>
              </a:rPr>
              <a:t>Solutions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Continuously adding materials will keep starting the process over each time.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Start a second pile and allow the first pile to finish.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scape logo with 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57200"/>
            <a:ext cx="8618963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2514600"/>
            <a:ext cx="64008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Cynthia Bergman</a:t>
            </a: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Extension Horticulture Educator</a:t>
            </a: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Yankton County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901 Whiting Drive</a:t>
            </a: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Yankton, SD 57078</a:t>
            </a: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Phone (605) 665-3387</a:t>
            </a:r>
          </a:p>
          <a:p>
            <a:pPr algn="ctr">
              <a:spcBef>
                <a:spcPts val="1800"/>
              </a:spcBef>
              <a:buNone/>
            </a:pPr>
            <a:r>
              <a:rPr lang="en-US" sz="280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  <a:hlinkClick r:id="rId4"/>
              </a:rPr>
              <a:t>cynthia.bergman@sdstate.edu</a:t>
            </a:r>
            <a:endParaRPr lang="en-US" sz="280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800"/>
              </a:spcBef>
              <a:buNone/>
            </a:pPr>
            <a:r>
              <a:rPr lang="en-US" sz="2800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Yanktonhorticulture.webs.com</a:t>
            </a:r>
          </a:p>
          <a:p>
            <a:pPr algn="ctr">
              <a:spcBef>
                <a:spcPts val="1800"/>
              </a:spcBef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9144000" cy="990600"/>
          </a:xfrm>
        </p:spPr>
        <p:txBody>
          <a:bodyPr>
            <a:normAutofit/>
          </a:bodyPr>
          <a:lstStyle/>
          <a:p>
            <a:r>
              <a:rPr lang="en-US" sz="40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Reasons for Backyard Composting</a:t>
            </a:r>
            <a:endParaRPr lang="en-US" sz="4000" b="1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590800"/>
            <a:ext cx="7620000" cy="3048000"/>
          </a:xfrm>
        </p:spPr>
        <p:txBody>
          <a:bodyPr>
            <a:noAutofit/>
          </a:bodyPr>
          <a:lstStyle/>
          <a:p>
            <a:pPr marL="274320" indent="-27432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bans on outdoor burning</a:t>
            </a:r>
          </a:p>
          <a:p>
            <a:pPr marL="274320" indent="-27432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practical and convenient way to handle yard refuse </a:t>
            </a:r>
          </a:p>
          <a:p>
            <a:pPr marL="274320" indent="-27432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easier and cheaper than bagging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514600"/>
            <a:ext cx="7848600" cy="35052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supplies nutrients and organic matter </a:t>
            </a:r>
          </a:p>
          <a:p>
            <a:pPr marL="274320" lvl="1" indent="-274320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buffers soil from chemical imbalances</a:t>
            </a:r>
          </a:p>
          <a:p>
            <a:pPr marL="274320" lvl="1" indent="-274320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easier to handle and mix with the soil</a:t>
            </a:r>
          </a:p>
          <a:p>
            <a:pPr marL="274320" lvl="1">
              <a:spcBef>
                <a:spcPts val="18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free fertilizer</a:t>
            </a:r>
          </a:p>
          <a:p>
            <a:pPr marL="274320" lvl="1" indent="-27432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lvl="1" indent="-27432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150000"/>
              </a:lnSpc>
            </a:pPr>
            <a:endParaRPr lang="en-US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0425" lvl="1"/>
            <a:endParaRPr lang="en-US" sz="2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0425" lvl="1"/>
            <a:endParaRPr lang="en-US" sz="2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-457200">
              <a:spcBef>
                <a:spcPts val="0"/>
              </a:spcBef>
              <a:buNone/>
            </a:pPr>
            <a:endParaRPr lang="en-US" sz="4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686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Reasons for Backyard Composting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828800"/>
            <a:ext cx="7848600" cy="4343400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reduced water use and irrigation costs</a:t>
            </a:r>
          </a:p>
          <a:p>
            <a:pPr marL="914400" lvl="2" indent="-274320">
              <a:spcBef>
                <a:spcPts val="1200"/>
              </a:spcBef>
              <a:spcAft>
                <a:spcPts val="6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compost holds 20X the water of soils low in organic matter</a:t>
            </a:r>
          </a:p>
          <a:p>
            <a:pPr marL="0" lvl="1" indent="0">
              <a:lnSpc>
                <a:spcPct val="150000"/>
              </a:lnSpc>
            </a:pPr>
            <a:endParaRPr lang="en-US" sz="3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0425" lvl="1"/>
            <a:endParaRPr lang="en-US" sz="2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60425" lvl="1"/>
            <a:endParaRPr lang="en-US" sz="22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-457200">
              <a:spcBef>
                <a:spcPts val="0"/>
              </a:spcBef>
              <a:buNone/>
            </a:pPr>
            <a:endParaRPr lang="en-US" sz="4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6868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Reasons for Backyard Composting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 descr="soil_OM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733800"/>
            <a:ext cx="4686300" cy="3124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Healthy Soils, Healthy Plants</a:t>
            </a:r>
            <a:endParaRPr lang="en-US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00400" y="1752600"/>
            <a:ext cx="5943600" cy="5105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supports healthy plant growth – protects plants from disease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 need for landscape chemicals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prevents erosion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improves soil structure and resists compaction</a:t>
            </a:r>
          </a:p>
          <a:p>
            <a:pPr>
              <a:buNone/>
            </a:pPr>
            <a:endParaRPr lang="en-US" sz="32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315347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2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3348</TotalTime>
  <Words>1638</Words>
  <Application>Microsoft Office PowerPoint</Application>
  <PresentationFormat>On-screen Show (4:3)</PresentationFormat>
  <Paragraphs>282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Median</vt:lpstr>
      <vt:lpstr>Equity</vt:lpstr>
      <vt:lpstr>Office Theme</vt:lpstr>
      <vt:lpstr>Backyard Composting</vt:lpstr>
      <vt:lpstr>What is composting?</vt:lpstr>
      <vt:lpstr>Compostable Kitchen Bags</vt:lpstr>
      <vt:lpstr>Slide 4</vt:lpstr>
      <vt:lpstr>Slide 5</vt:lpstr>
      <vt:lpstr>Reasons for Backyard Composting</vt:lpstr>
      <vt:lpstr>Slide 7</vt:lpstr>
      <vt:lpstr>Slide 8</vt:lpstr>
      <vt:lpstr>Healthy Soils, Healthy Plants</vt:lpstr>
      <vt:lpstr>Decomposition is Important </vt:lpstr>
      <vt:lpstr>Composting Process</vt:lpstr>
      <vt:lpstr>Composting Process: Aeration</vt:lpstr>
      <vt:lpstr>Aeration</vt:lpstr>
      <vt:lpstr>Composting Process: Aeration</vt:lpstr>
      <vt:lpstr>Composting Process: Aeration</vt:lpstr>
      <vt:lpstr>Composting Process: Aeration</vt:lpstr>
      <vt:lpstr>Slide 17</vt:lpstr>
      <vt:lpstr>Slide 18</vt:lpstr>
      <vt:lpstr>Slide 19</vt:lpstr>
      <vt:lpstr>Small Particle Size: wood</vt:lpstr>
      <vt:lpstr>Slide 21</vt:lpstr>
      <vt:lpstr>temperature</vt:lpstr>
      <vt:lpstr>temperature</vt:lpstr>
      <vt:lpstr>temperature</vt:lpstr>
      <vt:lpstr>Composting Process: Temperature</vt:lpstr>
      <vt:lpstr>Slide 26</vt:lpstr>
      <vt:lpstr>Materials NOT for Composting</vt:lpstr>
      <vt:lpstr>Materials NOT for Composting</vt:lpstr>
      <vt:lpstr>Materials NOT for Composting</vt:lpstr>
      <vt:lpstr>Compost Materials</vt:lpstr>
      <vt:lpstr>Slide 31</vt:lpstr>
      <vt:lpstr>Suitable Compost Materials</vt:lpstr>
      <vt:lpstr>Suitable Compost Materials</vt:lpstr>
      <vt:lpstr>Starting the Compost Pile</vt:lpstr>
      <vt:lpstr>Starting the Compost Pile</vt:lpstr>
      <vt:lpstr>Starting the Compost Pile</vt:lpstr>
      <vt:lpstr>using browns &amp; greens</vt:lpstr>
      <vt:lpstr>Equipment</vt:lpstr>
      <vt:lpstr>Free workers do decomposition</vt:lpstr>
      <vt:lpstr>Free workers do decomposition</vt:lpstr>
      <vt:lpstr>Composting Structures  </vt:lpstr>
      <vt:lpstr>Composting Structures</vt:lpstr>
      <vt:lpstr>Slide 43</vt:lpstr>
      <vt:lpstr>Slide 44</vt:lpstr>
      <vt:lpstr>Georgia’s Guide to Managing Organic Landscape Refuse Horticulture 1  Circular 816  Reprinted June 1999  </vt:lpstr>
      <vt:lpstr>Figure 2</vt:lpstr>
      <vt:lpstr>Compost Bin Structures</vt:lpstr>
      <vt:lpstr>other structures</vt:lpstr>
      <vt:lpstr>Location of compost piles</vt:lpstr>
      <vt:lpstr>where NOT to put compost piles</vt:lpstr>
      <vt:lpstr>where NOT to put compost piles</vt:lpstr>
      <vt:lpstr>Maintaining the Compost Pile  </vt:lpstr>
      <vt:lpstr>Maintaining the Compost Pile</vt:lpstr>
      <vt:lpstr>Troubleshooting guide to composting problems.</vt:lpstr>
      <vt:lpstr>Troubleshooting guide to composting problems.</vt:lpstr>
      <vt:lpstr>Troubleshooting guide to composting problems.</vt:lpstr>
      <vt:lpstr>Troubleshooting guide to composting problems.</vt:lpstr>
      <vt:lpstr>Troubleshooting guide to composting problems.</vt:lpstr>
      <vt:lpstr>Slide 59</vt:lpstr>
    </vt:vector>
  </TitlesOfParts>
  <Company>Yankton County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hort computer</dc:creator>
  <cp:lastModifiedBy>Shann Doerr</cp:lastModifiedBy>
  <cp:revision>105</cp:revision>
  <dcterms:created xsi:type="dcterms:W3CDTF">2009-01-30T20:55:00Z</dcterms:created>
  <dcterms:modified xsi:type="dcterms:W3CDTF">2017-03-14T02:14:10Z</dcterms:modified>
</cp:coreProperties>
</file>