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99" r:id="rId4"/>
    <p:sldId id="312" r:id="rId5"/>
    <p:sldId id="313" r:id="rId6"/>
    <p:sldId id="300" r:id="rId7"/>
    <p:sldId id="301" r:id="rId8"/>
    <p:sldId id="317" r:id="rId9"/>
    <p:sldId id="318" r:id="rId10"/>
    <p:sldId id="319" r:id="rId11"/>
    <p:sldId id="328" r:id="rId12"/>
    <p:sldId id="320" r:id="rId13"/>
    <p:sldId id="329" r:id="rId14"/>
    <p:sldId id="332" r:id="rId15"/>
    <p:sldId id="330" r:id="rId16"/>
    <p:sldId id="321" r:id="rId17"/>
    <p:sldId id="333" r:id="rId18"/>
    <p:sldId id="331" r:id="rId19"/>
    <p:sldId id="322" r:id="rId20"/>
    <p:sldId id="323" r:id="rId21"/>
    <p:sldId id="32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46C32-8FCE-46BE-AFAE-E6FF86F60850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9163C-D921-4AB7-BF6D-F46E21B0C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9163C-D921-4AB7-BF6D-F46E21B0C6B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74482-E0E2-4C46-9866-F3BCCAF7652A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2667000"/>
            <a:ext cx="2819400" cy="933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114800"/>
            <a:ext cx="2971800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hann doerr\Desktop\Seed Library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64527"/>
            <a:ext cx="5410200" cy="6034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Composting is like brewing wine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 comes from carbohydrates and nitrogen from proteins</a:t>
            </a:r>
          </a:p>
          <a:p>
            <a:r>
              <a:rPr lang="en-US" dirty="0" smtClean="0"/>
              <a:t>Best 12-1 carbon-nitrogen ratio</a:t>
            </a:r>
          </a:p>
          <a:p>
            <a:r>
              <a:rPr lang="en-US" dirty="0" smtClean="0"/>
              <a:t>Better 25-1</a:t>
            </a:r>
          </a:p>
          <a:p>
            <a:r>
              <a:rPr lang="en-US" dirty="0" smtClean="0"/>
              <a:t>Good above 25-1, this will take the longest to break down </a:t>
            </a:r>
            <a:endParaRPr lang="en-US" dirty="0"/>
          </a:p>
        </p:txBody>
      </p:sp>
      <p:pic>
        <p:nvPicPr>
          <p:cNvPr id="4" name="Picture 3" descr="compost life de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343399"/>
            <a:ext cx="3810000" cy="251460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and Nitrogen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plant material contains a mixture of carbon and nitrogen</a:t>
            </a:r>
          </a:p>
          <a:p>
            <a:r>
              <a:rPr lang="en-US" dirty="0" smtClean="0"/>
              <a:t>All plants have more carbon than nitrogen</a:t>
            </a:r>
          </a:p>
          <a:p>
            <a:r>
              <a:rPr lang="en-US" dirty="0" smtClean="0"/>
              <a:t>The higher the carbon content the longer it will take to meet the 12-1 ratio</a:t>
            </a:r>
            <a:endParaRPr lang="en-US" dirty="0"/>
          </a:p>
        </p:txBody>
      </p:sp>
      <p:pic>
        <p:nvPicPr>
          <p:cNvPr id="4" name="Picture 3" descr="rat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216400"/>
            <a:ext cx="2895600" cy="2413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Materials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 brown-high carbon materials </a:t>
            </a:r>
          </a:p>
          <a:p>
            <a:pPr lvl="1"/>
            <a:r>
              <a:rPr lang="en-US" dirty="0" smtClean="0"/>
              <a:t>Coffee grounds 20:1</a:t>
            </a:r>
          </a:p>
          <a:p>
            <a:pPr lvl="1"/>
            <a:r>
              <a:rPr lang="en-US" dirty="0" smtClean="0"/>
              <a:t>Leaves 60:1</a:t>
            </a:r>
          </a:p>
          <a:p>
            <a:pPr lvl="1"/>
            <a:r>
              <a:rPr lang="en-US" dirty="0" smtClean="0"/>
              <a:t>Newspaper 50-200:1</a:t>
            </a:r>
          </a:p>
          <a:p>
            <a:pPr lvl="1"/>
            <a:r>
              <a:rPr lang="en-US" dirty="0" smtClean="0"/>
              <a:t>Rotted manure 20:1</a:t>
            </a:r>
          </a:p>
          <a:p>
            <a:pPr lvl="1"/>
            <a:r>
              <a:rPr lang="en-US" dirty="0" smtClean="0"/>
              <a:t>Sawdust 400:1</a:t>
            </a:r>
          </a:p>
        </p:txBody>
      </p:sp>
      <p:pic>
        <p:nvPicPr>
          <p:cNvPr id="4" name="Picture 3" descr="bro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008" y="2743200"/>
            <a:ext cx="4501594" cy="36576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Grass clippings 20:1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Table scrapes 15:1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Vegetable trimmings 12-20:1 </a:t>
            </a:r>
            <a:endParaRPr lang="en-US" dirty="0" smtClean="0"/>
          </a:p>
          <a:p>
            <a:r>
              <a:rPr lang="en-US" dirty="0" smtClean="0"/>
              <a:t>Yard trimming </a:t>
            </a:r>
            <a:endParaRPr lang="en-US" dirty="0"/>
          </a:p>
        </p:txBody>
      </p:sp>
      <p:pic>
        <p:nvPicPr>
          <p:cNvPr id="4" name="Picture 3" descr="green comp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352800"/>
            <a:ext cx="5680394" cy="3906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Meat scrapes</a:t>
            </a:r>
          </a:p>
          <a:p>
            <a:r>
              <a:rPr lang="en-US" dirty="0" smtClean="0"/>
              <a:t>Fats, oils, grease</a:t>
            </a:r>
          </a:p>
          <a:p>
            <a:r>
              <a:rPr lang="en-US" dirty="0" smtClean="0"/>
              <a:t>Pet or human feces</a:t>
            </a:r>
          </a:p>
          <a:p>
            <a:r>
              <a:rPr lang="en-US" dirty="0" smtClean="0"/>
              <a:t>Diseased plants</a:t>
            </a:r>
          </a:p>
          <a:p>
            <a:r>
              <a:rPr lang="en-US" dirty="0" smtClean="0"/>
              <a:t>Ash from charcoal grill, excess levels of sulfur and iron that could kill plants</a:t>
            </a:r>
            <a:endParaRPr lang="en-US" dirty="0"/>
          </a:p>
        </p:txBody>
      </p:sp>
      <p:pic>
        <p:nvPicPr>
          <p:cNvPr id="4" name="Picture 3" descr="grill a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2971" y="4875758"/>
            <a:ext cx="3821029" cy="1982242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Composting Process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Aeration-some microbes require to decompose organic material</a:t>
            </a:r>
          </a:p>
          <a:p>
            <a:r>
              <a:rPr lang="en-US" dirty="0" smtClean="0"/>
              <a:t>Moisture-less than 40% moisture slows down over 60% reduces available O   </a:t>
            </a:r>
          </a:p>
          <a:p>
            <a:r>
              <a:rPr lang="en-US" dirty="0" smtClean="0"/>
              <a:t>Temperature-ideal 125 to 135 degrees </a:t>
            </a:r>
          </a:p>
          <a:p>
            <a:r>
              <a:rPr lang="en-US" dirty="0" smtClean="0"/>
              <a:t>Particle size-smaller the size the easer for microbes to decompose</a:t>
            </a:r>
            <a:endParaRPr lang="en-US" dirty="0"/>
          </a:p>
        </p:txBody>
      </p:sp>
      <p:pic>
        <p:nvPicPr>
          <p:cNvPr id="5" name="Picture 4" descr="healthyso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800600"/>
            <a:ext cx="3683000" cy="18923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Compost Pile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About 8 inches of brown material-for carbon and oxygen</a:t>
            </a:r>
          </a:p>
          <a:p>
            <a:r>
              <a:rPr lang="en-US" dirty="0" smtClean="0"/>
              <a:t>About an inch of soil or compost to provide bacterial composters</a:t>
            </a:r>
          </a:p>
          <a:p>
            <a:r>
              <a:rPr lang="en-US" dirty="0" smtClean="0"/>
              <a:t>Third layer of manure or wet green items such as grass clippings or green </a:t>
            </a:r>
            <a:r>
              <a:rPr lang="en-US" dirty="0" err="1" smtClean="0"/>
              <a:t>vegitation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Repeat </a:t>
            </a:r>
          </a:p>
          <a:p>
            <a:r>
              <a:rPr lang="en-US" dirty="0" smtClean="0"/>
              <a:t>Top with thin layer of soil</a:t>
            </a:r>
          </a:p>
          <a:p>
            <a:r>
              <a:rPr lang="en-US" dirty="0" smtClean="0"/>
              <a:t>Water until brown material is damp  </a:t>
            </a:r>
            <a:endParaRPr lang="en-US" dirty="0"/>
          </a:p>
        </p:txBody>
      </p:sp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Layer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214" y="1676400"/>
            <a:ext cx="6482952" cy="4571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than 3 X 3 X 3 will be too small to heat up, can be used for cold composting that takes more time</a:t>
            </a:r>
          </a:p>
          <a:p>
            <a:r>
              <a:rPr lang="en-US" dirty="0" smtClean="0"/>
              <a:t>Over 5 X 5 X 5 will be too large to get necessary oxygen</a:t>
            </a:r>
          </a:p>
          <a:p>
            <a:r>
              <a:rPr lang="en-US" dirty="0" smtClean="0"/>
              <a:t>4 X 4 X 4 ideal </a:t>
            </a:r>
          </a:p>
          <a:p>
            <a:pPr>
              <a:buNone/>
            </a:pPr>
            <a:r>
              <a:rPr lang="en-US" dirty="0" smtClean="0"/>
              <a:t>and should be</a:t>
            </a:r>
          </a:p>
          <a:p>
            <a:pPr>
              <a:buNone/>
            </a:pPr>
            <a:r>
              <a:rPr lang="en-US" dirty="0" smtClean="0"/>
              <a:t> turned 2 or 3 times</a:t>
            </a:r>
            <a:endParaRPr lang="en-US" dirty="0"/>
          </a:p>
        </p:txBody>
      </p:sp>
      <p:pic>
        <p:nvPicPr>
          <p:cNvPr id="4" name="Picture 3" descr="compost p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771900"/>
            <a:ext cx="4648200" cy="30861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pile should heat up within a couple days</a:t>
            </a:r>
          </a:p>
          <a:p>
            <a:r>
              <a:rPr lang="en-US" dirty="0" smtClean="0"/>
              <a:t>125-135 the best temperature to maintain </a:t>
            </a:r>
            <a:endParaRPr lang="en-US" dirty="0" smtClean="0"/>
          </a:p>
          <a:p>
            <a:r>
              <a:rPr lang="en-US" dirty="0" smtClean="0"/>
              <a:t>The center of the pile should start to sag and dry out with a decrease in the temperature within a couple weeks</a:t>
            </a:r>
          </a:p>
          <a:p>
            <a:r>
              <a:rPr lang="en-US" dirty="0" smtClean="0"/>
              <a:t>First turn within five weeks </a:t>
            </a:r>
          </a:p>
          <a:p>
            <a:pPr lvl="1"/>
            <a:r>
              <a:rPr lang="en-US" dirty="0" smtClean="0"/>
              <a:t>Move sides of pile to center</a:t>
            </a:r>
          </a:p>
          <a:p>
            <a:pPr lvl="1"/>
            <a:r>
              <a:rPr lang="en-US" dirty="0" smtClean="0"/>
              <a:t>Add water</a:t>
            </a:r>
          </a:p>
          <a:p>
            <a:pPr lvl="1"/>
            <a:r>
              <a:rPr lang="en-US" dirty="0" smtClean="0"/>
              <a:t>Keep high</a:t>
            </a:r>
            <a:endParaRPr lang="en-US" dirty="0"/>
          </a:p>
        </p:txBody>
      </p:sp>
      <p:pic>
        <p:nvPicPr>
          <p:cNvPr id="5" name="Picture 4" descr="compostte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4985" y="4038600"/>
            <a:ext cx="3769015" cy="28194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7200" dirty="0"/>
          </a:p>
        </p:txBody>
      </p:sp>
      <p:pic>
        <p:nvPicPr>
          <p:cNvPr id="2050" name="Picture 2" descr="C:\Users\shann doerr\Desktop\MVMG pasqu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00643"/>
            <a:ext cx="3886200" cy="387712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973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Presented by Missouri Valley Master Gardeners </a:t>
            </a:r>
            <a:endParaRPr lang="en-US" sz="4800" dirty="0"/>
          </a:p>
        </p:txBody>
      </p:sp>
    </p:spTree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 Dakota soil is alkaline, do not need to add lime, gypsum, bone meal that are need for acid soil</a:t>
            </a:r>
          </a:p>
          <a:p>
            <a:r>
              <a:rPr lang="en-US" dirty="0" smtClean="0"/>
              <a:t> Place in partial sun not shade</a:t>
            </a:r>
          </a:p>
          <a:p>
            <a:r>
              <a:rPr lang="en-US" dirty="0" smtClean="0"/>
              <a:t>Do not place against buildings</a:t>
            </a:r>
            <a:endParaRPr lang="en-US" dirty="0"/>
          </a:p>
        </p:txBody>
      </p:sp>
      <p:pic>
        <p:nvPicPr>
          <p:cNvPr id="4" name="Picture 3" descr="compos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272642"/>
            <a:ext cx="4191000" cy="258535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 compo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99" y="762001"/>
            <a:ext cx="6988031" cy="5595994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41729"/>
            <a:ext cx="184731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191000"/>
            <a:ext cx="5334000" cy="1508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Good, Better and Best Compost Piles</a:t>
            </a:r>
          </a:p>
          <a:p>
            <a:pPr algn="ctr"/>
            <a:r>
              <a:rPr lang="en-US" sz="2800" dirty="0" smtClean="0"/>
              <a:t>By Dean </a:t>
            </a:r>
            <a:r>
              <a:rPr lang="en-US" sz="2800" dirty="0" err="1" smtClean="0"/>
              <a:t>Spader</a:t>
            </a:r>
            <a:endParaRPr lang="en-US" sz="2800" dirty="0"/>
          </a:p>
        </p:txBody>
      </p:sp>
      <p:pic>
        <p:nvPicPr>
          <p:cNvPr id="1026" name="Picture 2" descr="C:\Users\shann doerr\Desktop\compost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-37070"/>
            <a:ext cx="5034306" cy="37708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is Alive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399"/>
          </a:xfrm>
        </p:spPr>
        <p:txBody>
          <a:bodyPr>
            <a:normAutofit/>
          </a:bodyPr>
          <a:lstStyle/>
          <a:p>
            <a:r>
              <a:rPr lang="en-US" dirty="0" smtClean="0"/>
              <a:t>Like our lungs, soil needs air-compost increases aeration </a:t>
            </a:r>
            <a:endParaRPr lang="en-US" dirty="0" smtClean="0"/>
          </a:p>
          <a:p>
            <a:r>
              <a:rPr lang="en-US" dirty="0" smtClean="0"/>
              <a:t>Like our bodies, soil needs nutrients-compost slowly releases nutrients  </a:t>
            </a:r>
            <a:endParaRPr lang="en-US" dirty="0" smtClean="0"/>
          </a:p>
          <a:p>
            <a:r>
              <a:rPr lang="en-US" dirty="0" smtClean="0"/>
              <a:t>Healthy soil provides immunity</a:t>
            </a:r>
          </a:p>
          <a:p>
            <a:r>
              <a:rPr lang="en-US" dirty="0" smtClean="0"/>
              <a:t>Compost adds balance pH</a:t>
            </a:r>
          </a:p>
          <a:p>
            <a:endParaRPr lang="en-US" dirty="0"/>
          </a:p>
        </p:txBody>
      </p:sp>
      <p:pic>
        <p:nvPicPr>
          <p:cNvPr id="8" name="Picture 2" descr="C:\Users\shann doerr\Desktop\living s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0180" y="4572000"/>
            <a:ext cx="343662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for Earth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Lessens the use of fossil fuel, it takes 30,000 cubic feet of natural gas to create a ton of nitrogen</a:t>
            </a:r>
          </a:p>
          <a:p>
            <a:r>
              <a:rPr lang="en-US" dirty="0" smtClean="0"/>
              <a:t>Recycles kitchen waste, grass clippings, leaves and potting soil.  This eliminates use of plastic bags</a:t>
            </a:r>
          </a:p>
          <a:p>
            <a:r>
              <a:rPr lang="en-US" dirty="0" smtClean="0"/>
              <a:t>Stops the depletion of diminishing supply of  peat</a:t>
            </a:r>
          </a:p>
          <a:p>
            <a:r>
              <a:rPr lang="en-US" dirty="0" smtClean="0"/>
              <a:t>Eliminates unnecessary tilling</a:t>
            </a:r>
          </a:p>
          <a:p>
            <a:r>
              <a:rPr lang="en-US" dirty="0" smtClean="0"/>
              <a:t>Compost holds 20 time as much water </a:t>
            </a:r>
          </a:p>
        </p:txBody>
      </p:sp>
      <p:pic>
        <p:nvPicPr>
          <p:cNvPr id="13" name="Picture 2" descr="C:\Users\shann doerr\Desktop\plastic ba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724400"/>
            <a:ext cx="1676400" cy="16464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in Composting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obtain rich stable humus</a:t>
            </a:r>
            <a:endParaRPr lang="en-US" dirty="0" smtClean="0"/>
          </a:p>
          <a:p>
            <a:r>
              <a:rPr lang="en-US" dirty="0" smtClean="0"/>
              <a:t>To harvest nutritious produce</a:t>
            </a:r>
            <a:endParaRPr lang="en-US" dirty="0" smtClean="0"/>
          </a:p>
          <a:p>
            <a:r>
              <a:rPr lang="en-US" dirty="0" smtClean="0"/>
              <a:t>To use sustainable resources</a:t>
            </a:r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C:\Users\shann doerr\Desktop\produ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352801"/>
            <a:ext cx="4839955" cy="31915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Composting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composting</a:t>
            </a:r>
            <a:endParaRPr lang="en-US" dirty="0" smtClean="0"/>
          </a:p>
          <a:p>
            <a:r>
              <a:rPr lang="en-US" dirty="0" smtClean="0"/>
              <a:t>Trench composting   </a:t>
            </a:r>
            <a:endParaRPr lang="en-US" dirty="0" smtClean="0"/>
          </a:p>
          <a:p>
            <a:r>
              <a:rPr lang="en-US" dirty="0" smtClean="0"/>
              <a:t>Pile Composting</a:t>
            </a:r>
          </a:p>
          <a:p>
            <a:pPr lvl="1"/>
            <a:r>
              <a:rPr lang="en-US" dirty="0" smtClean="0"/>
              <a:t>Cold</a:t>
            </a:r>
          </a:p>
          <a:p>
            <a:pPr lvl="1"/>
            <a:r>
              <a:rPr lang="en-US" dirty="0" smtClean="0"/>
              <a:t>Hot 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C:\Users\shann doerr\Desktop\hot compost pile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1" y="2819400"/>
            <a:ext cx="4986338" cy="33242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Gloves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Pitchfork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Hose or watering cans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Pruning shears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Flat shovel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not spade)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Wheelbarrow</a:t>
            </a:r>
          </a:p>
          <a:p>
            <a:endParaRPr lang="en-US" dirty="0"/>
          </a:p>
        </p:txBody>
      </p:sp>
      <p:pic>
        <p:nvPicPr>
          <p:cNvPr id="6146" name="Picture 2" descr="C:\Users\shann doerr\Desktop\wheelborr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216400"/>
            <a:ext cx="3962400" cy="264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Tools-Decomposers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Don’t use any “</a:t>
            </a:r>
            <a:r>
              <a:rPr lang="en-US" dirty="0" err="1" smtClean="0"/>
              <a:t>cides</a:t>
            </a:r>
            <a:r>
              <a:rPr lang="en-US" dirty="0" smtClean="0"/>
              <a:t>” herbicides, pesticides, fungicides </a:t>
            </a:r>
          </a:p>
          <a:p>
            <a:r>
              <a:rPr lang="en-US" dirty="0" smtClean="0"/>
              <a:t>Be aware that manure may contain herbicides. When herbicides are used on pastures and grasslands they may become concentrated as they pass through animals. </a:t>
            </a:r>
          </a:p>
          <a:p>
            <a:r>
              <a:rPr lang="en-US" dirty="0" smtClean="0"/>
              <a:t>Millipedes, centipedes, sow bugs, snails, slugs, spiders, springtails, beetles, ants, flies, nematodes all add to composting </a:t>
            </a:r>
          </a:p>
          <a:p>
            <a:r>
              <a:rPr lang="en-US" dirty="0" smtClean="0"/>
              <a:t>Earthworms what comes out is 10 more fertile than what goes in </a:t>
            </a:r>
            <a:endParaRPr lang="en-US" dirty="0"/>
          </a:p>
        </p:txBody>
      </p:sp>
      <p:pic>
        <p:nvPicPr>
          <p:cNvPr id="7" name="Picture 6" descr="w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562600"/>
            <a:ext cx="2971800" cy="12954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15828</TotalTime>
  <Words>591</Words>
  <Application>Microsoft Office PowerPoint</Application>
  <PresentationFormat>On-screen Show (4:3)</PresentationFormat>
  <Paragraphs>99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Soil is Alive</vt:lpstr>
      <vt:lpstr>Good for Earth</vt:lpstr>
      <vt:lpstr>Goals in Composting</vt:lpstr>
      <vt:lpstr>Types of Composting</vt:lpstr>
      <vt:lpstr>Tools Needed</vt:lpstr>
      <vt:lpstr>Living Tools-Decomposers</vt:lpstr>
      <vt:lpstr>Composting is like brewing wine</vt:lpstr>
      <vt:lpstr>Carbon and Nitrogen</vt:lpstr>
      <vt:lpstr>Brown Materials </vt:lpstr>
      <vt:lpstr>Green Material</vt:lpstr>
      <vt:lpstr>Do NOT Add</vt:lpstr>
      <vt:lpstr>Composting Process Components</vt:lpstr>
      <vt:lpstr>Building Your Compost Pile</vt:lpstr>
      <vt:lpstr>Slide 17</vt:lpstr>
      <vt:lpstr>Size </vt:lpstr>
      <vt:lpstr>Monitor</vt:lpstr>
      <vt:lpstr>Comments</vt:lpstr>
      <vt:lpstr>Slide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 Doerr</dc:creator>
  <cp:lastModifiedBy>Shann Doerr</cp:lastModifiedBy>
  <cp:revision>353</cp:revision>
  <dcterms:created xsi:type="dcterms:W3CDTF">2016-01-21T03:47:48Z</dcterms:created>
  <dcterms:modified xsi:type="dcterms:W3CDTF">2017-03-14T02:13:22Z</dcterms:modified>
</cp:coreProperties>
</file>