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300" r:id="rId3"/>
    <p:sldId id="301" r:id="rId4"/>
    <p:sldId id="266" r:id="rId5"/>
    <p:sldId id="267" r:id="rId6"/>
    <p:sldId id="298" r:id="rId7"/>
    <p:sldId id="297" r:id="rId8"/>
    <p:sldId id="287" r:id="rId9"/>
    <p:sldId id="286" r:id="rId10"/>
    <p:sldId id="257" r:id="rId11"/>
    <p:sldId id="277" r:id="rId12"/>
    <p:sldId id="258" r:id="rId13"/>
    <p:sldId id="259" r:id="rId14"/>
    <p:sldId id="260" r:id="rId15"/>
    <p:sldId id="261" r:id="rId16"/>
    <p:sldId id="263" r:id="rId17"/>
    <p:sldId id="273" r:id="rId18"/>
    <p:sldId id="272" r:id="rId19"/>
    <p:sldId id="274" r:id="rId20"/>
    <p:sldId id="265" r:id="rId21"/>
    <p:sldId id="268" r:id="rId22"/>
    <p:sldId id="264" r:id="rId23"/>
    <p:sldId id="269" r:id="rId24"/>
    <p:sldId id="270" r:id="rId25"/>
    <p:sldId id="271" r:id="rId26"/>
    <p:sldId id="275" r:id="rId27"/>
    <p:sldId id="276" r:id="rId28"/>
    <p:sldId id="278" r:id="rId29"/>
    <p:sldId id="279" r:id="rId30"/>
    <p:sldId id="280" r:id="rId31"/>
    <p:sldId id="281" r:id="rId32"/>
    <p:sldId id="283" r:id="rId33"/>
    <p:sldId id="284" r:id="rId34"/>
    <p:sldId id="288" r:id="rId35"/>
    <p:sldId id="289" r:id="rId36"/>
    <p:sldId id="291" r:id="rId37"/>
    <p:sldId id="285" r:id="rId38"/>
    <p:sldId id="292" r:id="rId39"/>
    <p:sldId id="293" r:id="rId40"/>
    <p:sldId id="294" r:id="rId41"/>
    <p:sldId id="295" r:id="rId42"/>
    <p:sldId id="296" r:id="rId43"/>
    <p:sldId id="302" r:id="rId44"/>
    <p:sldId id="299" r:id="rId4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64" autoAdjust="0"/>
    <p:restoredTop sz="96374" autoAdjust="0"/>
  </p:normalViewPr>
  <p:slideViewPr>
    <p:cSldViewPr snapToGrid="0">
      <p:cViewPr varScale="1">
        <p:scale>
          <a:sx n="110" d="100"/>
          <a:sy n="110" d="100"/>
        </p:scale>
        <p:origin x="1008" y="108"/>
      </p:cViewPr>
      <p:guideLst/>
    </p:cSldViewPr>
  </p:slideViewPr>
  <p:outlineViewPr>
    <p:cViewPr>
      <p:scale>
        <a:sx n="33" d="100"/>
        <a:sy n="33" d="100"/>
      </p:scale>
      <p:origin x="0" y="-11736"/>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EBA78A2F-5A49-4017-ACE5-4552689B3FDA}" type="datetimeFigureOut">
              <a:rPr lang="en-US" smtClean="0"/>
              <a:t>9/27/2022</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4BBD1251-0C87-4175-9C37-4321E48B253C}" type="slidenum">
              <a:rPr lang="en-US" smtClean="0"/>
              <a:t>‹#›</a:t>
            </a:fld>
            <a:endParaRPr lang="en-US" dirty="0"/>
          </a:p>
        </p:txBody>
      </p:sp>
    </p:spTree>
    <p:extLst>
      <p:ext uri="{BB962C8B-B14F-4D97-AF65-F5344CB8AC3E}">
        <p14:creationId xmlns:p14="http://schemas.microsoft.com/office/powerpoint/2010/main" val="105608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71583-AD78-4DF8-93B4-800BA5D020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BDFC66-3F83-4DF7-A0BE-30367F353065}"/>
              </a:ext>
            </a:extLst>
          </p:cNvPr>
          <p:cNvSpPr>
            <a:spLocks noGrp="1"/>
          </p:cNvSpPr>
          <p:nvPr>
            <p:ph type="subTitle" idx="1"/>
          </p:nvPr>
        </p:nvSpPr>
        <p:spPr>
          <a:xfrm>
            <a:off x="1524000" y="3602038"/>
            <a:ext cx="9144000" cy="1655762"/>
          </a:xfrm>
        </p:spPr>
        <p:txBody>
          <a:bodyPr/>
          <a:lstStyle>
            <a:lvl1pPr marL="0" indent="0" algn="ctr">
              <a:buNone/>
              <a:defRPr sz="2400"/>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7" indent="0" algn="ctr">
              <a:buNone/>
              <a:defRPr sz="1600"/>
            </a:lvl7pPr>
            <a:lvl8pPr marL="3200420" indent="0" algn="ctr">
              <a:buNone/>
              <a:defRPr sz="1600"/>
            </a:lvl8pPr>
            <a:lvl9pPr marL="365762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6B775A-0FBA-48F8-AF1B-ADD4C5EEECF6}"/>
              </a:ext>
            </a:extLst>
          </p:cNvPr>
          <p:cNvSpPr>
            <a:spLocks noGrp="1"/>
          </p:cNvSpPr>
          <p:nvPr>
            <p:ph type="dt" sz="half" idx="10"/>
          </p:nvPr>
        </p:nvSpPr>
        <p:spPr/>
        <p:txBody>
          <a:bodyPr/>
          <a:lstStyle/>
          <a:p>
            <a:fld id="{33187035-A588-4D87-92F9-F88788FAFC60}" type="datetimeFigureOut">
              <a:rPr lang="en-US" smtClean="0"/>
              <a:t>9/27/2022</a:t>
            </a:fld>
            <a:endParaRPr lang="en-US" dirty="0"/>
          </a:p>
        </p:txBody>
      </p:sp>
      <p:sp>
        <p:nvSpPr>
          <p:cNvPr id="5" name="Footer Placeholder 4">
            <a:extLst>
              <a:ext uri="{FF2B5EF4-FFF2-40B4-BE49-F238E27FC236}">
                <a16:creationId xmlns:a16="http://schemas.microsoft.com/office/drawing/2014/main" id="{FE77C041-9709-4D90-9933-78EFE2CF72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6ED22B-B3AA-4EF4-A60F-9BBCD7540E78}"/>
              </a:ext>
            </a:extLst>
          </p:cNvPr>
          <p:cNvSpPr>
            <a:spLocks noGrp="1"/>
          </p:cNvSpPr>
          <p:nvPr>
            <p:ph type="sldNum" sz="quarter" idx="12"/>
          </p:nvPr>
        </p:nvSpPr>
        <p:spPr/>
        <p:txBody>
          <a:bodyPr/>
          <a:lstStyle/>
          <a:p>
            <a:fld id="{9D72C92C-F9B5-43FA-895F-2B529DAB575C}" type="slidenum">
              <a:rPr lang="en-US" smtClean="0"/>
              <a:t>‹#›</a:t>
            </a:fld>
            <a:endParaRPr lang="en-US" dirty="0"/>
          </a:p>
        </p:txBody>
      </p:sp>
    </p:spTree>
    <p:extLst>
      <p:ext uri="{BB962C8B-B14F-4D97-AF65-F5344CB8AC3E}">
        <p14:creationId xmlns:p14="http://schemas.microsoft.com/office/powerpoint/2010/main" val="1752463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15FEE-3ADE-41F5-9792-0360253B19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551D9-DEE4-4CD8-A227-460D737E35A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E42C58-5FBD-40BA-B6C3-6318B230C5E8}"/>
              </a:ext>
            </a:extLst>
          </p:cNvPr>
          <p:cNvSpPr>
            <a:spLocks noGrp="1"/>
          </p:cNvSpPr>
          <p:nvPr>
            <p:ph type="dt" sz="half" idx="10"/>
          </p:nvPr>
        </p:nvSpPr>
        <p:spPr/>
        <p:txBody>
          <a:bodyPr/>
          <a:lstStyle/>
          <a:p>
            <a:fld id="{33187035-A588-4D87-92F9-F88788FAFC60}" type="datetimeFigureOut">
              <a:rPr lang="en-US" smtClean="0"/>
              <a:t>9/27/2022</a:t>
            </a:fld>
            <a:endParaRPr lang="en-US" dirty="0"/>
          </a:p>
        </p:txBody>
      </p:sp>
      <p:sp>
        <p:nvSpPr>
          <p:cNvPr id="5" name="Footer Placeholder 4">
            <a:extLst>
              <a:ext uri="{FF2B5EF4-FFF2-40B4-BE49-F238E27FC236}">
                <a16:creationId xmlns:a16="http://schemas.microsoft.com/office/drawing/2014/main" id="{B2549910-3592-4D7F-A256-543EA9CA57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74D2E4-52CF-4914-888F-7511D7655144}"/>
              </a:ext>
            </a:extLst>
          </p:cNvPr>
          <p:cNvSpPr>
            <a:spLocks noGrp="1"/>
          </p:cNvSpPr>
          <p:nvPr>
            <p:ph type="sldNum" sz="quarter" idx="12"/>
          </p:nvPr>
        </p:nvSpPr>
        <p:spPr/>
        <p:txBody>
          <a:bodyPr/>
          <a:lstStyle/>
          <a:p>
            <a:fld id="{9D72C92C-F9B5-43FA-895F-2B529DAB575C}" type="slidenum">
              <a:rPr lang="en-US" smtClean="0"/>
              <a:t>‹#›</a:t>
            </a:fld>
            <a:endParaRPr lang="en-US" dirty="0"/>
          </a:p>
        </p:txBody>
      </p:sp>
    </p:spTree>
    <p:extLst>
      <p:ext uri="{BB962C8B-B14F-4D97-AF65-F5344CB8AC3E}">
        <p14:creationId xmlns:p14="http://schemas.microsoft.com/office/powerpoint/2010/main" val="1726215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042C7E-9A4F-42E6-806B-1D0FB940527A}"/>
              </a:ext>
            </a:extLst>
          </p:cNvPr>
          <p:cNvSpPr>
            <a:spLocks noGrp="1"/>
          </p:cNvSpPr>
          <p:nvPr>
            <p:ph type="title" orient="vert"/>
          </p:nvPr>
        </p:nvSpPr>
        <p:spPr>
          <a:xfrm>
            <a:off x="8724901" y="365125"/>
            <a:ext cx="262890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C5B59D-9073-4C22-AE6E-6524113FDDE8}"/>
              </a:ext>
            </a:extLst>
          </p:cNvPr>
          <p:cNvSpPr>
            <a:spLocks noGrp="1"/>
          </p:cNvSpPr>
          <p:nvPr>
            <p:ph type="body" orient="vert" idx="1"/>
          </p:nvPr>
        </p:nvSpPr>
        <p:spPr>
          <a:xfrm>
            <a:off x="838201" y="365125"/>
            <a:ext cx="7734301"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364490-25F2-417C-8028-E4648255F077}"/>
              </a:ext>
            </a:extLst>
          </p:cNvPr>
          <p:cNvSpPr>
            <a:spLocks noGrp="1"/>
          </p:cNvSpPr>
          <p:nvPr>
            <p:ph type="dt" sz="half" idx="10"/>
          </p:nvPr>
        </p:nvSpPr>
        <p:spPr/>
        <p:txBody>
          <a:bodyPr/>
          <a:lstStyle/>
          <a:p>
            <a:fld id="{33187035-A588-4D87-92F9-F88788FAFC60}" type="datetimeFigureOut">
              <a:rPr lang="en-US" smtClean="0"/>
              <a:t>9/27/2022</a:t>
            </a:fld>
            <a:endParaRPr lang="en-US" dirty="0"/>
          </a:p>
        </p:txBody>
      </p:sp>
      <p:sp>
        <p:nvSpPr>
          <p:cNvPr id="5" name="Footer Placeholder 4">
            <a:extLst>
              <a:ext uri="{FF2B5EF4-FFF2-40B4-BE49-F238E27FC236}">
                <a16:creationId xmlns:a16="http://schemas.microsoft.com/office/drawing/2014/main" id="{C003EFED-1B7A-4C04-9C3F-072B62D627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1229DE3-21F0-4B07-A03E-FD2ABF0FA71B}"/>
              </a:ext>
            </a:extLst>
          </p:cNvPr>
          <p:cNvSpPr>
            <a:spLocks noGrp="1"/>
          </p:cNvSpPr>
          <p:nvPr>
            <p:ph type="sldNum" sz="quarter" idx="12"/>
          </p:nvPr>
        </p:nvSpPr>
        <p:spPr/>
        <p:txBody>
          <a:bodyPr/>
          <a:lstStyle/>
          <a:p>
            <a:fld id="{9D72C92C-F9B5-43FA-895F-2B529DAB575C}" type="slidenum">
              <a:rPr lang="en-US" smtClean="0"/>
              <a:t>‹#›</a:t>
            </a:fld>
            <a:endParaRPr lang="en-US" dirty="0"/>
          </a:p>
        </p:txBody>
      </p:sp>
    </p:spTree>
    <p:extLst>
      <p:ext uri="{BB962C8B-B14F-4D97-AF65-F5344CB8AC3E}">
        <p14:creationId xmlns:p14="http://schemas.microsoft.com/office/powerpoint/2010/main" val="1925206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66DD4-B0B7-41CE-BC81-804AFE2168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986553-300B-438A-BA7C-01AC244EC6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C1D0A7-DCD0-40FC-9823-5FC20621ED1B}"/>
              </a:ext>
            </a:extLst>
          </p:cNvPr>
          <p:cNvSpPr>
            <a:spLocks noGrp="1"/>
          </p:cNvSpPr>
          <p:nvPr>
            <p:ph type="dt" sz="half" idx="10"/>
          </p:nvPr>
        </p:nvSpPr>
        <p:spPr/>
        <p:txBody>
          <a:bodyPr/>
          <a:lstStyle/>
          <a:p>
            <a:fld id="{33187035-A588-4D87-92F9-F88788FAFC60}" type="datetimeFigureOut">
              <a:rPr lang="en-US" smtClean="0"/>
              <a:t>9/27/2022</a:t>
            </a:fld>
            <a:endParaRPr lang="en-US" dirty="0"/>
          </a:p>
        </p:txBody>
      </p:sp>
      <p:sp>
        <p:nvSpPr>
          <p:cNvPr id="5" name="Footer Placeholder 4">
            <a:extLst>
              <a:ext uri="{FF2B5EF4-FFF2-40B4-BE49-F238E27FC236}">
                <a16:creationId xmlns:a16="http://schemas.microsoft.com/office/drawing/2014/main" id="{0C5535FD-57D7-49B6-8454-2C4AF97764E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53E9D4-7D07-423E-B7EE-F442FF818899}"/>
              </a:ext>
            </a:extLst>
          </p:cNvPr>
          <p:cNvSpPr>
            <a:spLocks noGrp="1"/>
          </p:cNvSpPr>
          <p:nvPr>
            <p:ph type="sldNum" sz="quarter" idx="12"/>
          </p:nvPr>
        </p:nvSpPr>
        <p:spPr/>
        <p:txBody>
          <a:bodyPr/>
          <a:lstStyle/>
          <a:p>
            <a:fld id="{9D72C92C-F9B5-43FA-895F-2B529DAB575C}" type="slidenum">
              <a:rPr lang="en-US" smtClean="0"/>
              <a:t>‹#›</a:t>
            </a:fld>
            <a:endParaRPr lang="en-US" dirty="0"/>
          </a:p>
        </p:txBody>
      </p:sp>
    </p:spTree>
    <p:extLst>
      <p:ext uri="{BB962C8B-B14F-4D97-AF65-F5344CB8AC3E}">
        <p14:creationId xmlns:p14="http://schemas.microsoft.com/office/powerpoint/2010/main" val="710447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32A8A-2F68-4A6F-A050-476FF71BE080}"/>
              </a:ext>
            </a:extLst>
          </p:cNvPr>
          <p:cNvSpPr>
            <a:spLocks noGrp="1"/>
          </p:cNvSpPr>
          <p:nvPr>
            <p:ph type="title"/>
          </p:nvPr>
        </p:nvSpPr>
        <p:spPr>
          <a:xfrm>
            <a:off x="831850"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26FF20-105F-4DF0-8C14-BEE264CFD2E7}"/>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03" indent="0">
              <a:buNone/>
              <a:defRPr sz="2000">
                <a:solidFill>
                  <a:schemeClr val="tx1">
                    <a:tint val="75000"/>
                  </a:schemeClr>
                </a:solidFill>
              </a:defRPr>
            </a:lvl2pPr>
            <a:lvl3pPr marL="914406" indent="0">
              <a:buNone/>
              <a:defRPr sz="1800">
                <a:solidFill>
                  <a:schemeClr val="tx1">
                    <a:tint val="75000"/>
                  </a:schemeClr>
                </a:solidFill>
              </a:defRPr>
            </a:lvl3pPr>
            <a:lvl4pPr marL="1371609" indent="0">
              <a:buNone/>
              <a:defRPr sz="1600">
                <a:solidFill>
                  <a:schemeClr val="tx1">
                    <a:tint val="75000"/>
                  </a:schemeClr>
                </a:solidFill>
              </a:defRPr>
            </a:lvl4pPr>
            <a:lvl5pPr marL="1828812" indent="0">
              <a:buNone/>
              <a:defRPr sz="1600">
                <a:solidFill>
                  <a:schemeClr val="tx1">
                    <a:tint val="75000"/>
                  </a:schemeClr>
                </a:solidFill>
              </a:defRPr>
            </a:lvl5pPr>
            <a:lvl6pPr marL="2286015" indent="0">
              <a:buNone/>
              <a:defRPr sz="1600">
                <a:solidFill>
                  <a:schemeClr val="tx1">
                    <a:tint val="75000"/>
                  </a:schemeClr>
                </a:solidFill>
              </a:defRPr>
            </a:lvl6pPr>
            <a:lvl7pPr marL="2743217" indent="0">
              <a:buNone/>
              <a:defRPr sz="1600">
                <a:solidFill>
                  <a:schemeClr val="tx1">
                    <a:tint val="75000"/>
                  </a:schemeClr>
                </a:solidFill>
              </a:defRPr>
            </a:lvl7pPr>
            <a:lvl8pPr marL="3200420" indent="0">
              <a:buNone/>
              <a:defRPr sz="1600">
                <a:solidFill>
                  <a:schemeClr val="tx1">
                    <a:tint val="75000"/>
                  </a:schemeClr>
                </a:solidFill>
              </a:defRPr>
            </a:lvl8pPr>
            <a:lvl9pPr marL="3657623"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1B07598-FA81-4D5F-8CB1-93A42DD63E40}"/>
              </a:ext>
            </a:extLst>
          </p:cNvPr>
          <p:cNvSpPr>
            <a:spLocks noGrp="1"/>
          </p:cNvSpPr>
          <p:nvPr>
            <p:ph type="dt" sz="half" idx="10"/>
          </p:nvPr>
        </p:nvSpPr>
        <p:spPr/>
        <p:txBody>
          <a:bodyPr/>
          <a:lstStyle/>
          <a:p>
            <a:fld id="{33187035-A588-4D87-92F9-F88788FAFC60}" type="datetimeFigureOut">
              <a:rPr lang="en-US" smtClean="0"/>
              <a:t>9/27/2022</a:t>
            </a:fld>
            <a:endParaRPr lang="en-US" dirty="0"/>
          </a:p>
        </p:txBody>
      </p:sp>
      <p:sp>
        <p:nvSpPr>
          <p:cNvPr id="5" name="Footer Placeholder 4">
            <a:extLst>
              <a:ext uri="{FF2B5EF4-FFF2-40B4-BE49-F238E27FC236}">
                <a16:creationId xmlns:a16="http://schemas.microsoft.com/office/drawing/2014/main" id="{9B945B21-27D9-4C94-8B9B-1D04CFDD60D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ADC95EA-6B00-47D7-AE07-45ACFB6E7FDE}"/>
              </a:ext>
            </a:extLst>
          </p:cNvPr>
          <p:cNvSpPr>
            <a:spLocks noGrp="1"/>
          </p:cNvSpPr>
          <p:nvPr>
            <p:ph type="sldNum" sz="quarter" idx="12"/>
          </p:nvPr>
        </p:nvSpPr>
        <p:spPr/>
        <p:txBody>
          <a:bodyPr/>
          <a:lstStyle/>
          <a:p>
            <a:fld id="{9D72C92C-F9B5-43FA-895F-2B529DAB575C}" type="slidenum">
              <a:rPr lang="en-US" smtClean="0"/>
              <a:t>‹#›</a:t>
            </a:fld>
            <a:endParaRPr lang="en-US" dirty="0"/>
          </a:p>
        </p:txBody>
      </p:sp>
    </p:spTree>
    <p:extLst>
      <p:ext uri="{BB962C8B-B14F-4D97-AF65-F5344CB8AC3E}">
        <p14:creationId xmlns:p14="http://schemas.microsoft.com/office/powerpoint/2010/main" val="3824514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AE861-0EC1-42DB-9714-D2514CF78F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211800-8D00-4205-A03B-CF2B7518A33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A1A852-9744-48E9-9718-1E46B9B98F7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F78D33-0CCF-404D-BB3A-48B29C019E35}"/>
              </a:ext>
            </a:extLst>
          </p:cNvPr>
          <p:cNvSpPr>
            <a:spLocks noGrp="1"/>
          </p:cNvSpPr>
          <p:nvPr>
            <p:ph type="dt" sz="half" idx="10"/>
          </p:nvPr>
        </p:nvSpPr>
        <p:spPr/>
        <p:txBody>
          <a:bodyPr/>
          <a:lstStyle/>
          <a:p>
            <a:fld id="{33187035-A588-4D87-92F9-F88788FAFC60}" type="datetimeFigureOut">
              <a:rPr lang="en-US" smtClean="0"/>
              <a:t>9/27/2022</a:t>
            </a:fld>
            <a:endParaRPr lang="en-US" dirty="0"/>
          </a:p>
        </p:txBody>
      </p:sp>
      <p:sp>
        <p:nvSpPr>
          <p:cNvPr id="6" name="Footer Placeholder 5">
            <a:extLst>
              <a:ext uri="{FF2B5EF4-FFF2-40B4-BE49-F238E27FC236}">
                <a16:creationId xmlns:a16="http://schemas.microsoft.com/office/drawing/2014/main" id="{916F8676-E902-4345-9F7E-EF1B4CB022C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835E9EF-D0A5-40BD-989F-6E0B2C8771B1}"/>
              </a:ext>
            </a:extLst>
          </p:cNvPr>
          <p:cNvSpPr>
            <a:spLocks noGrp="1"/>
          </p:cNvSpPr>
          <p:nvPr>
            <p:ph type="sldNum" sz="quarter" idx="12"/>
          </p:nvPr>
        </p:nvSpPr>
        <p:spPr/>
        <p:txBody>
          <a:bodyPr/>
          <a:lstStyle/>
          <a:p>
            <a:fld id="{9D72C92C-F9B5-43FA-895F-2B529DAB575C}" type="slidenum">
              <a:rPr lang="en-US" smtClean="0"/>
              <a:t>‹#›</a:t>
            </a:fld>
            <a:endParaRPr lang="en-US" dirty="0"/>
          </a:p>
        </p:txBody>
      </p:sp>
    </p:spTree>
    <p:extLst>
      <p:ext uri="{BB962C8B-B14F-4D97-AF65-F5344CB8AC3E}">
        <p14:creationId xmlns:p14="http://schemas.microsoft.com/office/powerpoint/2010/main" val="604768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96CDE-E69B-4E56-B54D-DD5C849533A3}"/>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9B978D-4898-45F3-9C3A-F21CFF647EC5}"/>
              </a:ext>
            </a:extLst>
          </p:cNvPr>
          <p:cNvSpPr>
            <a:spLocks noGrp="1"/>
          </p:cNvSpPr>
          <p:nvPr>
            <p:ph type="body" idx="1"/>
          </p:nvPr>
        </p:nvSpPr>
        <p:spPr>
          <a:xfrm>
            <a:off x="839789" y="1681163"/>
            <a:ext cx="5157787" cy="823912"/>
          </a:xfrm>
        </p:spPr>
        <p:txBody>
          <a:bodyPr anchor="b"/>
          <a:lstStyle>
            <a:lvl1pPr marL="0" indent="0">
              <a:buNone/>
              <a:defRPr sz="2400" b="1"/>
            </a:lvl1pPr>
            <a:lvl2pPr marL="457203" indent="0">
              <a:buNone/>
              <a:defRPr sz="2000" b="1"/>
            </a:lvl2pPr>
            <a:lvl3pPr marL="914406" indent="0">
              <a:buNone/>
              <a:defRPr sz="1800" b="1"/>
            </a:lvl3pPr>
            <a:lvl4pPr marL="1371609" indent="0">
              <a:buNone/>
              <a:defRPr sz="1600" b="1"/>
            </a:lvl4pPr>
            <a:lvl5pPr marL="1828812" indent="0">
              <a:buNone/>
              <a:defRPr sz="1600" b="1"/>
            </a:lvl5pPr>
            <a:lvl6pPr marL="2286015" indent="0">
              <a:buNone/>
              <a:defRPr sz="1600" b="1"/>
            </a:lvl6pPr>
            <a:lvl7pPr marL="2743217" indent="0">
              <a:buNone/>
              <a:defRPr sz="1600" b="1"/>
            </a:lvl7pPr>
            <a:lvl8pPr marL="3200420" indent="0">
              <a:buNone/>
              <a:defRPr sz="1600" b="1"/>
            </a:lvl8pPr>
            <a:lvl9pPr marL="3657623"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6E49E5F-2B79-4444-9BE1-AA2214B52098}"/>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30E07D-C345-4E4C-A664-4A0F0DE1CE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3" indent="0">
              <a:buNone/>
              <a:defRPr sz="2000" b="1"/>
            </a:lvl2pPr>
            <a:lvl3pPr marL="914406" indent="0">
              <a:buNone/>
              <a:defRPr sz="1800" b="1"/>
            </a:lvl3pPr>
            <a:lvl4pPr marL="1371609" indent="0">
              <a:buNone/>
              <a:defRPr sz="1600" b="1"/>
            </a:lvl4pPr>
            <a:lvl5pPr marL="1828812" indent="0">
              <a:buNone/>
              <a:defRPr sz="1600" b="1"/>
            </a:lvl5pPr>
            <a:lvl6pPr marL="2286015" indent="0">
              <a:buNone/>
              <a:defRPr sz="1600" b="1"/>
            </a:lvl6pPr>
            <a:lvl7pPr marL="2743217" indent="0">
              <a:buNone/>
              <a:defRPr sz="1600" b="1"/>
            </a:lvl7pPr>
            <a:lvl8pPr marL="3200420" indent="0">
              <a:buNone/>
              <a:defRPr sz="1600" b="1"/>
            </a:lvl8pPr>
            <a:lvl9pPr marL="3657623"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DB8CABD-86AE-4E1C-8154-B5DAEA199A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D103B9-ECFA-43E4-BD39-50921F597BDC}"/>
              </a:ext>
            </a:extLst>
          </p:cNvPr>
          <p:cNvSpPr>
            <a:spLocks noGrp="1"/>
          </p:cNvSpPr>
          <p:nvPr>
            <p:ph type="dt" sz="half" idx="10"/>
          </p:nvPr>
        </p:nvSpPr>
        <p:spPr/>
        <p:txBody>
          <a:bodyPr/>
          <a:lstStyle/>
          <a:p>
            <a:fld id="{33187035-A588-4D87-92F9-F88788FAFC60}" type="datetimeFigureOut">
              <a:rPr lang="en-US" smtClean="0"/>
              <a:t>9/27/2022</a:t>
            </a:fld>
            <a:endParaRPr lang="en-US" dirty="0"/>
          </a:p>
        </p:txBody>
      </p:sp>
      <p:sp>
        <p:nvSpPr>
          <p:cNvPr id="8" name="Footer Placeholder 7">
            <a:extLst>
              <a:ext uri="{FF2B5EF4-FFF2-40B4-BE49-F238E27FC236}">
                <a16:creationId xmlns:a16="http://schemas.microsoft.com/office/drawing/2014/main" id="{6C19CD60-E05C-43D9-A043-BA2F7BC84DF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4179A69-0E02-4A6D-A410-ECF7FA0A9849}"/>
              </a:ext>
            </a:extLst>
          </p:cNvPr>
          <p:cNvSpPr>
            <a:spLocks noGrp="1"/>
          </p:cNvSpPr>
          <p:nvPr>
            <p:ph type="sldNum" sz="quarter" idx="12"/>
          </p:nvPr>
        </p:nvSpPr>
        <p:spPr/>
        <p:txBody>
          <a:bodyPr/>
          <a:lstStyle/>
          <a:p>
            <a:fld id="{9D72C92C-F9B5-43FA-895F-2B529DAB575C}" type="slidenum">
              <a:rPr lang="en-US" smtClean="0"/>
              <a:t>‹#›</a:t>
            </a:fld>
            <a:endParaRPr lang="en-US" dirty="0"/>
          </a:p>
        </p:txBody>
      </p:sp>
    </p:spTree>
    <p:extLst>
      <p:ext uri="{BB962C8B-B14F-4D97-AF65-F5344CB8AC3E}">
        <p14:creationId xmlns:p14="http://schemas.microsoft.com/office/powerpoint/2010/main" val="1671534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68D72-B94A-4E7C-933E-F87EBDAF6F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8CF63A-3A54-4AD0-B7B8-5B6B26DC2A28}"/>
              </a:ext>
            </a:extLst>
          </p:cNvPr>
          <p:cNvSpPr>
            <a:spLocks noGrp="1"/>
          </p:cNvSpPr>
          <p:nvPr>
            <p:ph type="dt" sz="half" idx="10"/>
          </p:nvPr>
        </p:nvSpPr>
        <p:spPr/>
        <p:txBody>
          <a:bodyPr/>
          <a:lstStyle/>
          <a:p>
            <a:fld id="{33187035-A588-4D87-92F9-F88788FAFC60}" type="datetimeFigureOut">
              <a:rPr lang="en-US" smtClean="0"/>
              <a:t>9/27/2022</a:t>
            </a:fld>
            <a:endParaRPr lang="en-US" dirty="0"/>
          </a:p>
        </p:txBody>
      </p:sp>
      <p:sp>
        <p:nvSpPr>
          <p:cNvPr id="4" name="Footer Placeholder 3">
            <a:extLst>
              <a:ext uri="{FF2B5EF4-FFF2-40B4-BE49-F238E27FC236}">
                <a16:creationId xmlns:a16="http://schemas.microsoft.com/office/drawing/2014/main" id="{AF71E574-EBD4-4170-B676-147D048B4DD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81A24D0-EF06-4B9B-8FE9-BD051758420D}"/>
              </a:ext>
            </a:extLst>
          </p:cNvPr>
          <p:cNvSpPr>
            <a:spLocks noGrp="1"/>
          </p:cNvSpPr>
          <p:nvPr>
            <p:ph type="sldNum" sz="quarter" idx="12"/>
          </p:nvPr>
        </p:nvSpPr>
        <p:spPr/>
        <p:txBody>
          <a:bodyPr/>
          <a:lstStyle/>
          <a:p>
            <a:fld id="{9D72C92C-F9B5-43FA-895F-2B529DAB575C}" type="slidenum">
              <a:rPr lang="en-US" smtClean="0"/>
              <a:t>‹#›</a:t>
            </a:fld>
            <a:endParaRPr lang="en-US" dirty="0"/>
          </a:p>
        </p:txBody>
      </p:sp>
    </p:spTree>
    <p:extLst>
      <p:ext uri="{BB962C8B-B14F-4D97-AF65-F5344CB8AC3E}">
        <p14:creationId xmlns:p14="http://schemas.microsoft.com/office/powerpoint/2010/main" val="305890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E86A39-715A-41DF-9138-72F6846291AC}"/>
              </a:ext>
            </a:extLst>
          </p:cNvPr>
          <p:cNvSpPr>
            <a:spLocks noGrp="1"/>
          </p:cNvSpPr>
          <p:nvPr>
            <p:ph type="dt" sz="half" idx="10"/>
          </p:nvPr>
        </p:nvSpPr>
        <p:spPr/>
        <p:txBody>
          <a:bodyPr/>
          <a:lstStyle/>
          <a:p>
            <a:fld id="{33187035-A588-4D87-92F9-F88788FAFC60}" type="datetimeFigureOut">
              <a:rPr lang="en-US" smtClean="0"/>
              <a:t>9/27/2022</a:t>
            </a:fld>
            <a:endParaRPr lang="en-US" dirty="0"/>
          </a:p>
        </p:txBody>
      </p:sp>
      <p:sp>
        <p:nvSpPr>
          <p:cNvPr id="3" name="Footer Placeholder 2">
            <a:extLst>
              <a:ext uri="{FF2B5EF4-FFF2-40B4-BE49-F238E27FC236}">
                <a16:creationId xmlns:a16="http://schemas.microsoft.com/office/drawing/2014/main" id="{2E9E7FAE-EDD6-476E-96AC-F4BDB82B312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97D90F9-9A53-4BE3-B94F-0FB0E8F598A1}"/>
              </a:ext>
            </a:extLst>
          </p:cNvPr>
          <p:cNvSpPr>
            <a:spLocks noGrp="1"/>
          </p:cNvSpPr>
          <p:nvPr>
            <p:ph type="sldNum" sz="quarter" idx="12"/>
          </p:nvPr>
        </p:nvSpPr>
        <p:spPr/>
        <p:txBody>
          <a:bodyPr/>
          <a:lstStyle/>
          <a:p>
            <a:fld id="{9D72C92C-F9B5-43FA-895F-2B529DAB575C}" type="slidenum">
              <a:rPr lang="en-US" smtClean="0"/>
              <a:t>‹#›</a:t>
            </a:fld>
            <a:endParaRPr lang="en-US" dirty="0"/>
          </a:p>
        </p:txBody>
      </p:sp>
    </p:spTree>
    <p:extLst>
      <p:ext uri="{BB962C8B-B14F-4D97-AF65-F5344CB8AC3E}">
        <p14:creationId xmlns:p14="http://schemas.microsoft.com/office/powerpoint/2010/main" val="2496053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89F34-6392-4A01-AC75-BD8040725277}"/>
              </a:ext>
            </a:extLst>
          </p:cNvPr>
          <p:cNvSpPr>
            <a:spLocks noGrp="1"/>
          </p:cNvSpPr>
          <p:nvPr>
            <p:ph type="title"/>
          </p:nvPr>
        </p:nvSpPr>
        <p:spPr>
          <a:xfrm>
            <a:off x="839788" y="457200"/>
            <a:ext cx="393223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9F3E98-9067-4F4A-80C9-166F659ECE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900CDD-BB5D-4E9C-8B9A-72C3F18E0C16}"/>
              </a:ext>
            </a:extLst>
          </p:cNvPr>
          <p:cNvSpPr>
            <a:spLocks noGrp="1"/>
          </p:cNvSpPr>
          <p:nvPr>
            <p:ph type="body" sz="half" idx="2"/>
          </p:nvPr>
        </p:nvSpPr>
        <p:spPr>
          <a:xfrm>
            <a:off x="839788" y="2057400"/>
            <a:ext cx="3932238" cy="3811588"/>
          </a:xfrm>
        </p:spPr>
        <p:txBody>
          <a:bodyPr/>
          <a:lstStyle>
            <a:lvl1pPr marL="0" indent="0">
              <a:buNone/>
              <a:defRPr sz="1600"/>
            </a:lvl1pPr>
            <a:lvl2pPr marL="457203" indent="0">
              <a:buNone/>
              <a:defRPr sz="1400"/>
            </a:lvl2pPr>
            <a:lvl3pPr marL="914406" indent="0">
              <a:buNone/>
              <a:defRPr sz="1200"/>
            </a:lvl3pPr>
            <a:lvl4pPr marL="1371609" indent="0">
              <a:buNone/>
              <a:defRPr sz="1000"/>
            </a:lvl4pPr>
            <a:lvl5pPr marL="1828812" indent="0">
              <a:buNone/>
              <a:defRPr sz="1000"/>
            </a:lvl5pPr>
            <a:lvl6pPr marL="2286015" indent="0">
              <a:buNone/>
              <a:defRPr sz="1000"/>
            </a:lvl6pPr>
            <a:lvl7pPr marL="2743217" indent="0">
              <a:buNone/>
              <a:defRPr sz="1000"/>
            </a:lvl7pPr>
            <a:lvl8pPr marL="3200420" indent="0">
              <a:buNone/>
              <a:defRPr sz="1000"/>
            </a:lvl8pPr>
            <a:lvl9pPr marL="3657623"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D010284-2EA9-460B-941B-1195E00678CB}"/>
              </a:ext>
            </a:extLst>
          </p:cNvPr>
          <p:cNvSpPr>
            <a:spLocks noGrp="1"/>
          </p:cNvSpPr>
          <p:nvPr>
            <p:ph type="dt" sz="half" idx="10"/>
          </p:nvPr>
        </p:nvSpPr>
        <p:spPr/>
        <p:txBody>
          <a:bodyPr/>
          <a:lstStyle/>
          <a:p>
            <a:fld id="{33187035-A588-4D87-92F9-F88788FAFC60}" type="datetimeFigureOut">
              <a:rPr lang="en-US" smtClean="0"/>
              <a:t>9/27/2022</a:t>
            </a:fld>
            <a:endParaRPr lang="en-US" dirty="0"/>
          </a:p>
        </p:txBody>
      </p:sp>
      <p:sp>
        <p:nvSpPr>
          <p:cNvPr id="6" name="Footer Placeholder 5">
            <a:extLst>
              <a:ext uri="{FF2B5EF4-FFF2-40B4-BE49-F238E27FC236}">
                <a16:creationId xmlns:a16="http://schemas.microsoft.com/office/drawing/2014/main" id="{2484323D-A318-40C7-9443-7B671813B8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0AFF55-87AC-42F6-B8D2-B2E6FE1184C7}"/>
              </a:ext>
            </a:extLst>
          </p:cNvPr>
          <p:cNvSpPr>
            <a:spLocks noGrp="1"/>
          </p:cNvSpPr>
          <p:nvPr>
            <p:ph type="sldNum" sz="quarter" idx="12"/>
          </p:nvPr>
        </p:nvSpPr>
        <p:spPr/>
        <p:txBody>
          <a:bodyPr/>
          <a:lstStyle/>
          <a:p>
            <a:fld id="{9D72C92C-F9B5-43FA-895F-2B529DAB575C}" type="slidenum">
              <a:rPr lang="en-US" smtClean="0"/>
              <a:t>‹#›</a:t>
            </a:fld>
            <a:endParaRPr lang="en-US" dirty="0"/>
          </a:p>
        </p:txBody>
      </p:sp>
    </p:spTree>
    <p:extLst>
      <p:ext uri="{BB962C8B-B14F-4D97-AF65-F5344CB8AC3E}">
        <p14:creationId xmlns:p14="http://schemas.microsoft.com/office/powerpoint/2010/main" val="3565531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34361-CD13-4245-A7DA-1F5DA88B49EB}"/>
              </a:ext>
            </a:extLst>
          </p:cNvPr>
          <p:cNvSpPr>
            <a:spLocks noGrp="1"/>
          </p:cNvSpPr>
          <p:nvPr>
            <p:ph type="title"/>
          </p:nvPr>
        </p:nvSpPr>
        <p:spPr>
          <a:xfrm>
            <a:off x="839788" y="457200"/>
            <a:ext cx="393223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E7F208-C9AC-4F91-BCAD-9072B00C39DD}"/>
              </a:ext>
            </a:extLst>
          </p:cNvPr>
          <p:cNvSpPr>
            <a:spLocks noGrp="1"/>
          </p:cNvSpPr>
          <p:nvPr>
            <p:ph type="pic" idx="1"/>
          </p:nvPr>
        </p:nvSpPr>
        <p:spPr>
          <a:xfrm>
            <a:off x="5183188" y="987425"/>
            <a:ext cx="6172200" cy="4873625"/>
          </a:xfrm>
        </p:spPr>
        <p:txBody>
          <a:bodyPr/>
          <a:lstStyle>
            <a:lvl1pPr marL="0" indent="0">
              <a:buNone/>
              <a:defRPr sz="3200"/>
            </a:lvl1pPr>
            <a:lvl2pPr marL="457203" indent="0">
              <a:buNone/>
              <a:defRPr sz="2800"/>
            </a:lvl2pPr>
            <a:lvl3pPr marL="914406" indent="0">
              <a:buNone/>
              <a:defRPr sz="2400"/>
            </a:lvl3pPr>
            <a:lvl4pPr marL="1371609" indent="0">
              <a:buNone/>
              <a:defRPr sz="2000"/>
            </a:lvl4pPr>
            <a:lvl5pPr marL="1828812" indent="0">
              <a:buNone/>
              <a:defRPr sz="2000"/>
            </a:lvl5pPr>
            <a:lvl6pPr marL="2286015" indent="0">
              <a:buNone/>
              <a:defRPr sz="2000"/>
            </a:lvl6pPr>
            <a:lvl7pPr marL="2743217" indent="0">
              <a:buNone/>
              <a:defRPr sz="2000"/>
            </a:lvl7pPr>
            <a:lvl8pPr marL="3200420" indent="0">
              <a:buNone/>
              <a:defRPr sz="2000"/>
            </a:lvl8pPr>
            <a:lvl9pPr marL="3657623" indent="0">
              <a:buNone/>
              <a:defRPr sz="2000"/>
            </a:lvl9pPr>
          </a:lstStyle>
          <a:p>
            <a:endParaRPr lang="en-US" dirty="0"/>
          </a:p>
        </p:txBody>
      </p:sp>
      <p:sp>
        <p:nvSpPr>
          <p:cNvPr id="4" name="Text Placeholder 3">
            <a:extLst>
              <a:ext uri="{FF2B5EF4-FFF2-40B4-BE49-F238E27FC236}">
                <a16:creationId xmlns:a16="http://schemas.microsoft.com/office/drawing/2014/main" id="{3957B91B-7202-4835-AD2E-4C513CD569E7}"/>
              </a:ext>
            </a:extLst>
          </p:cNvPr>
          <p:cNvSpPr>
            <a:spLocks noGrp="1"/>
          </p:cNvSpPr>
          <p:nvPr>
            <p:ph type="body" sz="half" idx="2"/>
          </p:nvPr>
        </p:nvSpPr>
        <p:spPr>
          <a:xfrm>
            <a:off x="839788" y="2057400"/>
            <a:ext cx="3932238" cy="3811588"/>
          </a:xfrm>
        </p:spPr>
        <p:txBody>
          <a:bodyPr/>
          <a:lstStyle>
            <a:lvl1pPr marL="0" indent="0">
              <a:buNone/>
              <a:defRPr sz="1600"/>
            </a:lvl1pPr>
            <a:lvl2pPr marL="457203" indent="0">
              <a:buNone/>
              <a:defRPr sz="1400"/>
            </a:lvl2pPr>
            <a:lvl3pPr marL="914406" indent="0">
              <a:buNone/>
              <a:defRPr sz="1200"/>
            </a:lvl3pPr>
            <a:lvl4pPr marL="1371609" indent="0">
              <a:buNone/>
              <a:defRPr sz="1000"/>
            </a:lvl4pPr>
            <a:lvl5pPr marL="1828812" indent="0">
              <a:buNone/>
              <a:defRPr sz="1000"/>
            </a:lvl5pPr>
            <a:lvl6pPr marL="2286015" indent="0">
              <a:buNone/>
              <a:defRPr sz="1000"/>
            </a:lvl6pPr>
            <a:lvl7pPr marL="2743217" indent="0">
              <a:buNone/>
              <a:defRPr sz="1000"/>
            </a:lvl7pPr>
            <a:lvl8pPr marL="3200420" indent="0">
              <a:buNone/>
              <a:defRPr sz="1000"/>
            </a:lvl8pPr>
            <a:lvl9pPr marL="3657623"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D2C0CD-DAE9-4661-A1FF-B31C93858F73}"/>
              </a:ext>
            </a:extLst>
          </p:cNvPr>
          <p:cNvSpPr>
            <a:spLocks noGrp="1"/>
          </p:cNvSpPr>
          <p:nvPr>
            <p:ph type="dt" sz="half" idx="10"/>
          </p:nvPr>
        </p:nvSpPr>
        <p:spPr/>
        <p:txBody>
          <a:bodyPr/>
          <a:lstStyle/>
          <a:p>
            <a:fld id="{33187035-A588-4D87-92F9-F88788FAFC60}" type="datetimeFigureOut">
              <a:rPr lang="en-US" smtClean="0"/>
              <a:t>9/27/2022</a:t>
            </a:fld>
            <a:endParaRPr lang="en-US" dirty="0"/>
          </a:p>
        </p:txBody>
      </p:sp>
      <p:sp>
        <p:nvSpPr>
          <p:cNvPr id="6" name="Footer Placeholder 5">
            <a:extLst>
              <a:ext uri="{FF2B5EF4-FFF2-40B4-BE49-F238E27FC236}">
                <a16:creationId xmlns:a16="http://schemas.microsoft.com/office/drawing/2014/main" id="{DBDDC5DC-DAA6-4B2F-BEF3-BBF9C7C3FD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BE22727-8F7A-48D6-BDD0-2CE01BFBAF4E}"/>
              </a:ext>
            </a:extLst>
          </p:cNvPr>
          <p:cNvSpPr>
            <a:spLocks noGrp="1"/>
          </p:cNvSpPr>
          <p:nvPr>
            <p:ph type="sldNum" sz="quarter" idx="12"/>
          </p:nvPr>
        </p:nvSpPr>
        <p:spPr/>
        <p:txBody>
          <a:bodyPr/>
          <a:lstStyle/>
          <a:p>
            <a:fld id="{9D72C92C-F9B5-43FA-895F-2B529DAB575C}" type="slidenum">
              <a:rPr lang="en-US" smtClean="0"/>
              <a:t>‹#›</a:t>
            </a:fld>
            <a:endParaRPr lang="en-US" dirty="0"/>
          </a:p>
        </p:txBody>
      </p:sp>
    </p:spTree>
    <p:extLst>
      <p:ext uri="{BB962C8B-B14F-4D97-AF65-F5344CB8AC3E}">
        <p14:creationId xmlns:p14="http://schemas.microsoft.com/office/powerpoint/2010/main" val="3508001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446042-8478-4EAE-9076-A65787AB2B9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B15899-246C-420F-A587-9BD64B3411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7489B9-4637-425F-977B-AE42A1E87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187035-A588-4D87-92F9-F88788FAFC60}" type="datetimeFigureOut">
              <a:rPr lang="en-US" smtClean="0"/>
              <a:t>9/27/2022</a:t>
            </a:fld>
            <a:endParaRPr lang="en-US" dirty="0"/>
          </a:p>
        </p:txBody>
      </p:sp>
      <p:sp>
        <p:nvSpPr>
          <p:cNvPr id="5" name="Footer Placeholder 4">
            <a:extLst>
              <a:ext uri="{FF2B5EF4-FFF2-40B4-BE49-F238E27FC236}">
                <a16:creationId xmlns:a16="http://schemas.microsoft.com/office/drawing/2014/main" id="{214AF807-56CC-40A4-91F9-F3AE6085B0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4FD92BF-E6D7-4E61-966B-D77BFF4DA7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72C92C-F9B5-43FA-895F-2B529DAB575C}" type="slidenum">
              <a:rPr lang="en-US" smtClean="0"/>
              <a:t>‹#›</a:t>
            </a:fld>
            <a:endParaRPr lang="en-US" dirty="0"/>
          </a:p>
        </p:txBody>
      </p:sp>
    </p:spTree>
    <p:extLst>
      <p:ext uri="{BB962C8B-B14F-4D97-AF65-F5344CB8AC3E}">
        <p14:creationId xmlns:p14="http://schemas.microsoft.com/office/powerpoint/2010/main" val="931065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6"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601" indent="-228601" algn="l" defTabSz="91440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4" indent="-228601" algn="l" defTabSz="914406" rtl="0" eaLnBrk="1" latinLnBrk="0" hangingPunct="1">
        <a:lnSpc>
          <a:spcPct val="90000"/>
        </a:lnSpc>
        <a:spcBef>
          <a:spcPts val="501"/>
        </a:spcBef>
        <a:buFont typeface="Arial" panose="020B0604020202020204" pitchFamily="34" charset="0"/>
        <a:buChar char="•"/>
        <a:defRPr sz="2400" kern="1200">
          <a:solidFill>
            <a:schemeClr val="tx1"/>
          </a:solidFill>
          <a:latin typeface="+mn-lt"/>
          <a:ea typeface="+mn-ea"/>
          <a:cs typeface="+mn-cs"/>
        </a:defRPr>
      </a:lvl2pPr>
      <a:lvl3pPr marL="1143007" indent="-228601" algn="l" defTabSz="914406" rtl="0" eaLnBrk="1" latinLnBrk="0" hangingPunct="1">
        <a:lnSpc>
          <a:spcPct val="90000"/>
        </a:lnSpc>
        <a:spcBef>
          <a:spcPts val="501"/>
        </a:spcBef>
        <a:buFont typeface="Arial" panose="020B0604020202020204" pitchFamily="34" charset="0"/>
        <a:buChar char="•"/>
        <a:defRPr sz="2000" kern="1200">
          <a:solidFill>
            <a:schemeClr val="tx1"/>
          </a:solidFill>
          <a:latin typeface="+mn-lt"/>
          <a:ea typeface="+mn-ea"/>
          <a:cs typeface="+mn-cs"/>
        </a:defRPr>
      </a:lvl3pPr>
      <a:lvl4pPr marL="1600211" indent="-228601" algn="l" defTabSz="914406"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4pPr>
      <a:lvl5pPr marL="2057412" indent="-228601" algn="l" defTabSz="914406"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5pPr>
      <a:lvl6pPr marL="2514617" indent="-228601" algn="l" defTabSz="914406"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6pPr>
      <a:lvl7pPr marL="2971820" indent="-228601" algn="l" defTabSz="914406"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7pPr>
      <a:lvl8pPr marL="3429022" indent="-228601" algn="l" defTabSz="914406"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8pPr>
      <a:lvl9pPr marL="3886225" indent="-228601" algn="l" defTabSz="914406"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9"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7" algn="l" defTabSz="914406" rtl="0" eaLnBrk="1" latinLnBrk="0" hangingPunct="1">
        <a:defRPr sz="1800" kern="1200">
          <a:solidFill>
            <a:schemeClr val="tx1"/>
          </a:solidFill>
          <a:latin typeface="+mn-lt"/>
          <a:ea typeface="+mn-ea"/>
          <a:cs typeface="+mn-cs"/>
        </a:defRPr>
      </a:lvl7pPr>
      <a:lvl8pPr marL="3200420" algn="l" defTabSz="914406" rtl="0" eaLnBrk="1" latinLnBrk="0" hangingPunct="1">
        <a:defRPr sz="1800" kern="1200">
          <a:solidFill>
            <a:schemeClr val="tx1"/>
          </a:solidFill>
          <a:latin typeface="+mn-lt"/>
          <a:ea typeface="+mn-ea"/>
          <a:cs typeface="+mn-cs"/>
        </a:defRPr>
      </a:lvl8pPr>
      <a:lvl9pPr marL="3657623" algn="l" defTabSz="91440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www.nolo.com/legal-encyclopedia/faqEditorial-29066.html" TargetMode="External"/><Relationship Id="rId3" Type="http://schemas.openxmlformats.org/officeDocument/2006/relationships/hyperlink" Target="https://www.annualcreditreport.com/cra/index.jsp" TargetMode="External"/><Relationship Id="rId7" Type="http://schemas.openxmlformats.org/officeDocument/2006/relationships/hyperlink" Target="http://www.nolo.com/legal-encyclopedia/faqEditorial-29094.html"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transunion.com/" TargetMode="External"/><Relationship Id="rId5" Type="http://schemas.openxmlformats.org/officeDocument/2006/relationships/hyperlink" Target="http://www.experian.com/" TargetMode="External"/><Relationship Id="rId4" Type="http://schemas.openxmlformats.org/officeDocument/2006/relationships/hyperlink" Target="http://www.equifax.com/" TargetMode="Externa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hyperlink" Target="http://www.nolo.com/legal-encyclopedia/article-30231.html"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nolo.com/legal-encyclopedia/article-29726.html" TargetMode="External"/><Relationship Id="rId5" Type="http://schemas.openxmlformats.org/officeDocument/2006/relationships/hyperlink" Target="http://www.nolo.com/legal-encyclopedia/faqEditorial-29141.html" TargetMode="External"/><Relationship Id="rId4" Type="http://schemas.openxmlformats.org/officeDocument/2006/relationships/hyperlink" Target="http://www.nolo.com/legal-encyclopedia/article-30276.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nolo.com/products/every-tenants-legal-guide-EVTEN.html"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nolo.com/legal-encyclopedia/renters-rights/index.html"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Complaints_office_08@hud.gov"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hud.gov/program_offices/fair_housing_equal_opp/assistance_animals"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www.hud.gov/program_offices/fair_housing_equal_opp" TargetMode="External"/><Relationship Id="rId4" Type="http://schemas.openxmlformats.org/officeDocument/2006/relationships/hyperlink" Target="https://www.hud.gov/program_offices/fair_housing_equal_opp/reasonable_accommodations_and_modifications#_Reasonable_Accommodations"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8574BE-A5F5-489A-8F11-3E65F59A9F72}"/>
              </a:ext>
            </a:extLst>
          </p:cNvPr>
          <p:cNvPicPr>
            <a:picLocks noChangeAspect="1"/>
          </p:cNvPicPr>
          <p:nvPr/>
        </p:nvPicPr>
        <p:blipFill>
          <a:blip r:embed="rId2"/>
          <a:stretch>
            <a:fillRect/>
          </a:stretch>
        </p:blipFill>
        <p:spPr>
          <a:xfrm>
            <a:off x="2" y="0"/>
            <a:ext cx="12191999" cy="6858000"/>
          </a:xfrm>
          <a:prstGeom prst="rect">
            <a:avLst/>
          </a:prstGeom>
        </p:spPr>
      </p:pic>
      <p:sp>
        <p:nvSpPr>
          <p:cNvPr id="2" name="Title 1">
            <a:extLst>
              <a:ext uri="{FF2B5EF4-FFF2-40B4-BE49-F238E27FC236}">
                <a16:creationId xmlns:a16="http://schemas.microsoft.com/office/drawing/2014/main" id="{A5DA29B3-23B4-49C0-9CBD-B5A9A8B19CC5}"/>
              </a:ext>
            </a:extLst>
          </p:cNvPr>
          <p:cNvSpPr>
            <a:spLocks noGrp="1"/>
          </p:cNvSpPr>
          <p:nvPr>
            <p:ph type="ctrTitle"/>
          </p:nvPr>
        </p:nvSpPr>
        <p:spPr>
          <a:xfrm>
            <a:off x="1524000" y="1046863"/>
            <a:ext cx="9144000" cy="4137534"/>
          </a:xfrm>
        </p:spPr>
        <p:txBody>
          <a:bodyPr>
            <a:normAutofit fontScale="90000"/>
          </a:bodyPr>
          <a:lstStyle/>
          <a:p>
            <a:r>
              <a:rPr lang="en-US" b="1" dirty="0"/>
              <a:t>Yankton Housing &amp; Redevelopment Commission (YHRC) Briefing Power Point for the Housing Choice Voucher Program (HVC)</a:t>
            </a:r>
          </a:p>
        </p:txBody>
      </p:sp>
    </p:spTree>
    <p:extLst>
      <p:ext uri="{BB962C8B-B14F-4D97-AF65-F5344CB8AC3E}">
        <p14:creationId xmlns:p14="http://schemas.microsoft.com/office/powerpoint/2010/main" val="2894052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D27577-FD18-47C2-8901-97FEA4EA3C22}"/>
              </a:ext>
            </a:extLst>
          </p:cNvPr>
          <p:cNvPicPr>
            <a:picLocks noChangeAspect="1"/>
          </p:cNvPicPr>
          <p:nvPr/>
        </p:nvPicPr>
        <p:blipFill>
          <a:blip r:embed="rId2"/>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30163640-9EFE-4288-926F-BE6B16C26827}"/>
              </a:ext>
            </a:extLst>
          </p:cNvPr>
          <p:cNvSpPr>
            <a:spLocks noGrp="1"/>
          </p:cNvSpPr>
          <p:nvPr>
            <p:ph type="title"/>
          </p:nvPr>
        </p:nvSpPr>
        <p:spPr/>
        <p:txBody>
          <a:bodyPr>
            <a:normAutofit/>
          </a:bodyPr>
          <a:lstStyle/>
          <a:p>
            <a:pPr algn="ctr"/>
            <a:r>
              <a:rPr lang="en-US" b="1" dirty="0"/>
              <a:t>Tenant Ongoing Responsibilities</a:t>
            </a:r>
          </a:p>
        </p:txBody>
      </p:sp>
      <p:sp>
        <p:nvSpPr>
          <p:cNvPr id="3" name="Content Placeholder 2">
            <a:extLst>
              <a:ext uri="{FF2B5EF4-FFF2-40B4-BE49-F238E27FC236}">
                <a16:creationId xmlns:a16="http://schemas.microsoft.com/office/drawing/2014/main" id="{D0A6BA13-7C9E-409B-8008-8EFC5ED4E505}"/>
              </a:ext>
            </a:extLst>
          </p:cNvPr>
          <p:cNvSpPr>
            <a:spLocks noGrp="1"/>
          </p:cNvSpPr>
          <p:nvPr>
            <p:ph idx="1"/>
          </p:nvPr>
        </p:nvSpPr>
        <p:spPr>
          <a:xfrm>
            <a:off x="151001" y="1825625"/>
            <a:ext cx="11719421" cy="4591954"/>
          </a:xfrm>
        </p:spPr>
        <p:txBody>
          <a:bodyPr>
            <a:normAutofit lnSpcReduction="10000"/>
          </a:bodyPr>
          <a:lstStyle/>
          <a:p>
            <a:r>
              <a:rPr lang="en-US" sz="2000" b="1" dirty="0"/>
              <a:t>Report all household changes with in 10 days, on the Tenant Change Report Form. (See the next slide for an example) You only have to fill in the portion which pertains to the change you are reporting. </a:t>
            </a:r>
          </a:p>
          <a:p>
            <a:endParaRPr lang="en-US" sz="2000" b="1" dirty="0"/>
          </a:p>
          <a:p>
            <a:r>
              <a:rPr lang="en-US" sz="2000" b="1" dirty="0"/>
              <a:t>Cooperate with annual and interim re-examinations. Yearly YHRC has to recertify your household, to ensure you continue to qualify. (Annual re-examinations)</a:t>
            </a:r>
          </a:p>
          <a:p>
            <a:endParaRPr lang="en-US" sz="2000" b="1" dirty="0"/>
          </a:p>
          <a:p>
            <a:r>
              <a:rPr lang="en-US" sz="2000" b="1" dirty="0"/>
              <a:t>Interim examinations occur when there is a change to the household. (Income, new member, ext. or anything reported on the Tenant Change Report Form, an example of this form is on the next page)</a:t>
            </a:r>
          </a:p>
          <a:p>
            <a:endParaRPr lang="en-US" sz="2000" b="1" dirty="0"/>
          </a:p>
          <a:p>
            <a:r>
              <a:rPr lang="en-US" sz="2000" b="1" dirty="0"/>
              <a:t>Maintain the housing unit in decent, safe, and sanitary condition. (No hoarding, clean regularly, and make sure emergency exits are clear)</a:t>
            </a:r>
          </a:p>
          <a:p>
            <a:endParaRPr lang="en-US" sz="2000" b="1" dirty="0"/>
          </a:p>
          <a:p>
            <a:r>
              <a:rPr lang="en-US" sz="2000" b="1" dirty="0"/>
              <a:t>Permit annual and interim inspections. (You would have advance notice)</a:t>
            </a:r>
          </a:p>
          <a:p>
            <a:endParaRPr lang="en-US" b="1" dirty="0"/>
          </a:p>
        </p:txBody>
      </p:sp>
    </p:spTree>
    <p:extLst>
      <p:ext uri="{BB962C8B-B14F-4D97-AF65-F5344CB8AC3E}">
        <p14:creationId xmlns:p14="http://schemas.microsoft.com/office/powerpoint/2010/main" val="2109014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368B99-3708-4758-8348-022529BA1304}"/>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6C04F9F-9F24-477B-88A0-294B8F8D87EA}"/>
              </a:ext>
            </a:extLst>
          </p:cNvPr>
          <p:cNvSpPr>
            <a:spLocks noGrp="1"/>
          </p:cNvSpPr>
          <p:nvPr>
            <p:ph type="title"/>
          </p:nvPr>
        </p:nvSpPr>
        <p:spPr>
          <a:xfrm>
            <a:off x="838200" y="365128"/>
            <a:ext cx="10515600" cy="1325562"/>
          </a:xfrm>
        </p:spPr>
        <p:txBody>
          <a:bodyPr>
            <a:normAutofit/>
          </a:bodyPr>
          <a:lstStyle/>
          <a:p>
            <a:pPr algn="ctr"/>
            <a:r>
              <a:rPr lang="en-US" b="1" dirty="0"/>
              <a:t>Example of Tenant Change Report Form</a:t>
            </a:r>
          </a:p>
        </p:txBody>
      </p:sp>
      <p:graphicFrame>
        <p:nvGraphicFramePr>
          <p:cNvPr id="4" name="Content Placeholder 3">
            <a:extLst>
              <a:ext uri="{FF2B5EF4-FFF2-40B4-BE49-F238E27FC236}">
                <a16:creationId xmlns:a16="http://schemas.microsoft.com/office/drawing/2014/main" id="{874F4ABB-8A3E-4FB8-8152-D6738EAA0D27}"/>
              </a:ext>
            </a:extLst>
          </p:cNvPr>
          <p:cNvGraphicFramePr>
            <a:graphicFrameLocks noGrp="1" noChangeAspect="1"/>
          </p:cNvGraphicFramePr>
          <p:nvPr>
            <p:ph sz="half" idx="1"/>
            <p:extLst>
              <p:ext uri="{D42A27DB-BD31-4B8C-83A1-F6EECF244321}">
                <p14:modId xmlns:p14="http://schemas.microsoft.com/office/powerpoint/2010/main" val="936058714"/>
              </p:ext>
            </p:extLst>
          </p:nvPr>
        </p:nvGraphicFramePr>
        <p:xfrm>
          <a:off x="6332024" y="1690689"/>
          <a:ext cx="3362325" cy="4351338"/>
        </p:xfrm>
        <a:graphic>
          <a:graphicData uri="http://schemas.openxmlformats.org/presentationml/2006/ole">
            <mc:AlternateContent xmlns:mc="http://schemas.openxmlformats.org/markup-compatibility/2006">
              <mc:Choice xmlns:v="urn:schemas-microsoft-com:vml" Requires="v">
                <p:oleObj spid="_x0000_s1447" name="Acrobat Document" r:id="rId4" imgW="5829120" imgH="7543680" progId="Acrobat.Document.DC">
                  <p:embed/>
                </p:oleObj>
              </mc:Choice>
              <mc:Fallback>
                <p:oleObj name="Acrobat Document" r:id="rId4" imgW="5829120" imgH="7543680" progId="Acrobat.Document.DC">
                  <p:embed/>
                  <p:pic>
                    <p:nvPicPr>
                      <p:cNvPr id="0" name=""/>
                      <p:cNvPicPr/>
                      <p:nvPr/>
                    </p:nvPicPr>
                    <p:blipFill>
                      <a:blip r:embed="rId5"/>
                      <a:stretch>
                        <a:fillRect/>
                      </a:stretch>
                    </p:blipFill>
                    <p:spPr>
                      <a:xfrm>
                        <a:off x="6332024" y="1690689"/>
                        <a:ext cx="3362325" cy="4351338"/>
                      </a:xfrm>
                      <a:prstGeom prst="rect">
                        <a:avLst/>
                      </a:prstGeom>
                    </p:spPr>
                  </p:pic>
                </p:oleObj>
              </mc:Fallback>
            </mc:AlternateContent>
          </a:graphicData>
        </a:graphic>
      </p:graphicFrame>
      <p:graphicFrame>
        <p:nvGraphicFramePr>
          <p:cNvPr id="11" name="Content Placeholder 3">
            <a:extLst>
              <a:ext uri="{FF2B5EF4-FFF2-40B4-BE49-F238E27FC236}">
                <a16:creationId xmlns:a16="http://schemas.microsoft.com/office/drawing/2014/main" id="{3B3D7D36-BCCA-4D1B-A01F-A0A9B3660228}"/>
              </a:ext>
            </a:extLst>
          </p:cNvPr>
          <p:cNvGraphicFramePr>
            <a:graphicFrameLocks noGrp="1" noChangeAspect="1"/>
          </p:cNvGraphicFramePr>
          <p:nvPr>
            <p:ph sz="half" idx="2"/>
            <p:extLst>
              <p:ext uri="{D42A27DB-BD31-4B8C-83A1-F6EECF244321}">
                <p14:modId xmlns:p14="http://schemas.microsoft.com/office/powerpoint/2010/main" val="2638867528"/>
              </p:ext>
            </p:extLst>
          </p:nvPr>
        </p:nvGraphicFramePr>
        <p:xfrm>
          <a:off x="1310176" y="1690689"/>
          <a:ext cx="3362398" cy="4351338"/>
        </p:xfrm>
        <a:graphic>
          <a:graphicData uri="http://schemas.openxmlformats.org/presentationml/2006/ole">
            <mc:AlternateContent xmlns:mc="http://schemas.openxmlformats.org/markup-compatibility/2006">
              <mc:Choice xmlns:v="urn:schemas-microsoft-com:vml" Requires="v">
                <p:oleObj spid="_x0000_s1448" name="Acrobat Document" r:id="rId6" imgW="5829120" imgH="7543680" progId="Acrobat.Document.DC">
                  <p:embed/>
                </p:oleObj>
              </mc:Choice>
              <mc:Fallback>
                <p:oleObj name="Acrobat Document" r:id="rId6" imgW="5829120" imgH="7543680" progId="Acrobat.Document.DC">
                  <p:embed/>
                  <p:pic>
                    <p:nvPicPr>
                      <p:cNvPr id="4" name="Content Placeholder 3">
                        <a:extLst>
                          <a:ext uri="{FF2B5EF4-FFF2-40B4-BE49-F238E27FC236}">
                            <a16:creationId xmlns:a16="http://schemas.microsoft.com/office/drawing/2014/main" id="{874F4ABB-8A3E-4FB8-8152-D6738EAA0D27}"/>
                          </a:ext>
                        </a:extLst>
                      </p:cNvPr>
                      <p:cNvPicPr/>
                      <p:nvPr/>
                    </p:nvPicPr>
                    <p:blipFill>
                      <a:blip r:embed="rId7"/>
                      <a:stretch>
                        <a:fillRect/>
                      </a:stretch>
                    </p:blipFill>
                    <p:spPr>
                      <a:xfrm>
                        <a:off x="1310176" y="1690689"/>
                        <a:ext cx="3362398" cy="4351338"/>
                      </a:xfrm>
                      <a:prstGeom prst="rect">
                        <a:avLst/>
                      </a:prstGeom>
                    </p:spPr>
                  </p:pic>
                </p:oleObj>
              </mc:Fallback>
            </mc:AlternateContent>
          </a:graphicData>
        </a:graphic>
      </p:graphicFrame>
    </p:spTree>
    <p:extLst>
      <p:ext uri="{BB962C8B-B14F-4D97-AF65-F5344CB8AC3E}">
        <p14:creationId xmlns:p14="http://schemas.microsoft.com/office/powerpoint/2010/main" val="2969138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60BD1F-F3D1-4F7C-B1F2-6C16FB8ECD48}"/>
              </a:ext>
            </a:extLst>
          </p:cNvPr>
          <p:cNvPicPr>
            <a:picLocks noChangeAspect="1"/>
          </p:cNvPicPr>
          <p:nvPr/>
        </p:nvPicPr>
        <p:blipFill>
          <a:blip r:embed="rId2"/>
          <a:stretch>
            <a:fillRect/>
          </a:stretch>
        </p:blipFill>
        <p:spPr>
          <a:xfrm>
            <a:off x="0" y="2"/>
            <a:ext cx="12192000" cy="6857999"/>
          </a:xfrm>
          <a:prstGeom prst="rect">
            <a:avLst/>
          </a:prstGeom>
        </p:spPr>
      </p:pic>
      <p:sp>
        <p:nvSpPr>
          <p:cNvPr id="2" name="Title 1">
            <a:extLst>
              <a:ext uri="{FF2B5EF4-FFF2-40B4-BE49-F238E27FC236}">
                <a16:creationId xmlns:a16="http://schemas.microsoft.com/office/drawing/2014/main" id="{A2231456-2D49-4B59-BAD4-E7A8A7AD918B}"/>
              </a:ext>
            </a:extLst>
          </p:cNvPr>
          <p:cNvSpPr>
            <a:spLocks noGrp="1"/>
          </p:cNvSpPr>
          <p:nvPr>
            <p:ph type="title"/>
          </p:nvPr>
        </p:nvSpPr>
        <p:spPr>
          <a:xfrm>
            <a:off x="586881" y="188958"/>
            <a:ext cx="11018241" cy="1325562"/>
          </a:xfrm>
        </p:spPr>
        <p:txBody>
          <a:bodyPr>
            <a:normAutofit/>
          </a:bodyPr>
          <a:lstStyle/>
          <a:p>
            <a:pPr algn="ctr"/>
            <a:r>
              <a:rPr lang="en-US" b="1" dirty="0"/>
              <a:t>Continued</a:t>
            </a:r>
          </a:p>
        </p:txBody>
      </p:sp>
      <p:sp>
        <p:nvSpPr>
          <p:cNvPr id="3" name="Content Placeholder 2">
            <a:extLst>
              <a:ext uri="{FF2B5EF4-FFF2-40B4-BE49-F238E27FC236}">
                <a16:creationId xmlns:a16="http://schemas.microsoft.com/office/drawing/2014/main" id="{2EFF11A0-6582-4D81-B2B3-93EF6CD38ABC}"/>
              </a:ext>
            </a:extLst>
          </p:cNvPr>
          <p:cNvSpPr>
            <a:spLocks noGrp="1"/>
          </p:cNvSpPr>
          <p:nvPr>
            <p:ph idx="1"/>
          </p:nvPr>
        </p:nvSpPr>
        <p:spPr>
          <a:xfrm>
            <a:off x="335561" y="1451294"/>
            <a:ext cx="11442583" cy="4521667"/>
          </a:xfrm>
        </p:spPr>
        <p:txBody>
          <a:bodyPr>
            <a:normAutofit/>
          </a:bodyPr>
          <a:lstStyle/>
          <a:p>
            <a:r>
              <a:rPr lang="en-US" sz="2000" b="1" dirty="0"/>
              <a:t>Use your unit as your only source of residency, for you and pre-approved household members only.</a:t>
            </a:r>
          </a:p>
          <a:p>
            <a:endParaRPr lang="en-US" sz="2000" b="1" dirty="0"/>
          </a:p>
          <a:p>
            <a:r>
              <a:rPr lang="en-US" sz="2000" b="1" dirty="0"/>
              <a:t>No unauthorized individuals may reside at this unit.</a:t>
            </a:r>
          </a:p>
          <a:p>
            <a:endParaRPr lang="en-US" sz="2000" b="1" dirty="0"/>
          </a:p>
          <a:p>
            <a:r>
              <a:rPr lang="en-US" sz="2000" b="1" dirty="0"/>
              <a:t>Comply with your lease agreement.</a:t>
            </a:r>
          </a:p>
          <a:p>
            <a:endParaRPr lang="en-US" sz="2000" b="1" dirty="0"/>
          </a:p>
          <a:p>
            <a:r>
              <a:rPr lang="en-US" sz="2000" b="1" dirty="0"/>
              <a:t>Make any utility payments not included in the rent. (If the utilities are not maintained, you could be terminated from this program, and evicted from your unit)</a:t>
            </a:r>
          </a:p>
          <a:p>
            <a:endParaRPr lang="en-US" sz="2000" b="1" dirty="0"/>
          </a:p>
          <a:p>
            <a:r>
              <a:rPr lang="en-US" sz="2000" b="1" dirty="0"/>
              <a:t>Notify other welfare offices of any rental changes. (Your household will receive letters notifying you of your rent obligation, those should be used to verify your rent costs to other agencies)</a:t>
            </a:r>
          </a:p>
          <a:p>
            <a:pPr marL="0" indent="0">
              <a:buNone/>
            </a:pPr>
            <a:endParaRPr lang="en-US" sz="2000" b="1" dirty="0"/>
          </a:p>
        </p:txBody>
      </p:sp>
    </p:spTree>
    <p:extLst>
      <p:ext uri="{BB962C8B-B14F-4D97-AF65-F5344CB8AC3E}">
        <p14:creationId xmlns:p14="http://schemas.microsoft.com/office/powerpoint/2010/main" val="2041633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5398AA-242B-4C10-99A8-63A77B9B64E3}"/>
              </a:ext>
            </a:extLst>
          </p:cNvPr>
          <p:cNvPicPr>
            <a:picLocks noChangeAspect="1"/>
          </p:cNvPicPr>
          <p:nvPr/>
        </p:nvPicPr>
        <p:blipFill>
          <a:blip r:embed="rId2"/>
          <a:stretch>
            <a:fillRect/>
          </a:stretch>
        </p:blipFill>
        <p:spPr>
          <a:xfrm>
            <a:off x="0" y="2"/>
            <a:ext cx="12192000" cy="6857999"/>
          </a:xfrm>
          <a:prstGeom prst="rect">
            <a:avLst/>
          </a:prstGeom>
        </p:spPr>
      </p:pic>
      <p:sp>
        <p:nvSpPr>
          <p:cNvPr id="2" name="Title 1">
            <a:extLst>
              <a:ext uri="{FF2B5EF4-FFF2-40B4-BE49-F238E27FC236}">
                <a16:creationId xmlns:a16="http://schemas.microsoft.com/office/drawing/2014/main" id="{F83E27D5-B21E-438E-94BF-86857B110CAA}"/>
              </a:ext>
            </a:extLst>
          </p:cNvPr>
          <p:cNvSpPr>
            <a:spLocks noGrp="1"/>
          </p:cNvSpPr>
          <p:nvPr>
            <p:ph type="title"/>
          </p:nvPr>
        </p:nvSpPr>
        <p:spPr/>
        <p:txBody>
          <a:bodyPr>
            <a:normAutofit/>
          </a:bodyPr>
          <a:lstStyle/>
          <a:p>
            <a:pPr algn="ctr"/>
            <a:r>
              <a:rPr lang="en-US" b="1" dirty="0"/>
              <a:t>Continued</a:t>
            </a:r>
          </a:p>
        </p:txBody>
      </p:sp>
      <p:sp>
        <p:nvSpPr>
          <p:cNvPr id="3" name="Content Placeholder 2">
            <a:extLst>
              <a:ext uri="{FF2B5EF4-FFF2-40B4-BE49-F238E27FC236}">
                <a16:creationId xmlns:a16="http://schemas.microsoft.com/office/drawing/2014/main" id="{318D6785-633F-4981-992E-1632176195D4}"/>
              </a:ext>
            </a:extLst>
          </p:cNvPr>
          <p:cNvSpPr>
            <a:spLocks noGrp="1"/>
          </p:cNvSpPr>
          <p:nvPr>
            <p:ph idx="1"/>
          </p:nvPr>
        </p:nvSpPr>
        <p:spPr>
          <a:xfrm>
            <a:off x="251670" y="2147582"/>
            <a:ext cx="11635530" cy="3674378"/>
          </a:xfrm>
        </p:spPr>
        <p:txBody>
          <a:bodyPr/>
          <a:lstStyle/>
          <a:p>
            <a:endParaRPr lang="en-US" dirty="0"/>
          </a:p>
          <a:p>
            <a:endParaRPr lang="en-US" dirty="0"/>
          </a:p>
        </p:txBody>
      </p:sp>
      <p:sp>
        <p:nvSpPr>
          <p:cNvPr id="4" name="Content Placeholder 2">
            <a:extLst>
              <a:ext uri="{FF2B5EF4-FFF2-40B4-BE49-F238E27FC236}">
                <a16:creationId xmlns:a16="http://schemas.microsoft.com/office/drawing/2014/main" id="{6CA7CF2E-1BBB-4FA5-B322-D386019F521C}"/>
              </a:ext>
            </a:extLst>
          </p:cNvPr>
          <p:cNvSpPr txBox="1">
            <a:spLocks/>
          </p:cNvSpPr>
          <p:nvPr/>
        </p:nvSpPr>
        <p:spPr>
          <a:xfrm>
            <a:off x="304801" y="1690687"/>
            <a:ext cx="11442583" cy="46513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b="1" dirty="0"/>
          </a:p>
          <a:p>
            <a:r>
              <a:rPr lang="en-US" sz="2000" b="1" dirty="0"/>
              <a:t>Notice to Vacate: Give a written 30-day notice to both YHRC and your landlord BEFORE or on the first of the month. (Email is acceptable for YHRC.)</a:t>
            </a:r>
          </a:p>
          <a:p>
            <a:endParaRPr lang="en-US" sz="2000" b="1" dirty="0"/>
          </a:p>
          <a:p>
            <a:r>
              <a:rPr lang="en-US" sz="2000" b="1" dirty="0"/>
              <a:t>Notify YHRC if you have plans to be temporarily absent from your unit longer than two-weeks. (This ensures the landlord and YHRC that you or your household haven’t abandoned the property.)</a:t>
            </a:r>
          </a:p>
          <a:p>
            <a:pPr marL="0" indent="0">
              <a:buNone/>
            </a:pPr>
            <a:endParaRPr lang="en-US" sz="2000" b="1" dirty="0"/>
          </a:p>
          <a:p>
            <a:r>
              <a:rPr lang="en-US" sz="2000" b="1" dirty="0"/>
              <a:t>Refrain from any drug-related or criminal activities, including violent criminal activities. Not following this rule, would put your voucher at risk. YOU are also responsible for ALL of you guests. If any of your guests causes issues, YOUR voucher could be at risk.</a:t>
            </a:r>
          </a:p>
        </p:txBody>
      </p:sp>
    </p:spTree>
    <p:extLst>
      <p:ext uri="{BB962C8B-B14F-4D97-AF65-F5344CB8AC3E}">
        <p14:creationId xmlns:p14="http://schemas.microsoft.com/office/powerpoint/2010/main" val="2826922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DA50EA-B7B0-4F56-9603-7296C7EC6703}"/>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283BE24-F09D-40CA-8B88-478CE48410EE}"/>
              </a:ext>
            </a:extLst>
          </p:cNvPr>
          <p:cNvSpPr>
            <a:spLocks noGrp="1"/>
          </p:cNvSpPr>
          <p:nvPr>
            <p:ph type="title"/>
          </p:nvPr>
        </p:nvSpPr>
        <p:spPr/>
        <p:txBody>
          <a:bodyPr>
            <a:normAutofit/>
          </a:bodyPr>
          <a:lstStyle/>
          <a:p>
            <a:pPr algn="ctr"/>
            <a:r>
              <a:rPr lang="en-US" b="1" dirty="0"/>
              <a:t>Reasons for possible termination of assistance from the HCV program</a:t>
            </a:r>
          </a:p>
        </p:txBody>
      </p:sp>
      <p:sp>
        <p:nvSpPr>
          <p:cNvPr id="3" name="Content Placeholder 2">
            <a:extLst>
              <a:ext uri="{FF2B5EF4-FFF2-40B4-BE49-F238E27FC236}">
                <a16:creationId xmlns:a16="http://schemas.microsoft.com/office/drawing/2014/main" id="{590F4D90-EF7E-44C8-9117-B9CABE369AF5}"/>
              </a:ext>
            </a:extLst>
          </p:cNvPr>
          <p:cNvSpPr>
            <a:spLocks noGrp="1"/>
          </p:cNvSpPr>
          <p:nvPr>
            <p:ph idx="1"/>
          </p:nvPr>
        </p:nvSpPr>
        <p:spPr>
          <a:xfrm>
            <a:off x="838200" y="2035350"/>
            <a:ext cx="10515600" cy="4351338"/>
          </a:xfrm>
        </p:spPr>
        <p:txBody>
          <a:bodyPr/>
          <a:lstStyle/>
          <a:p>
            <a:r>
              <a:rPr lang="en-US" sz="2000" b="1" dirty="0"/>
              <a:t>Not reporting ANY household changes within 10 days.</a:t>
            </a:r>
          </a:p>
          <a:p>
            <a:endParaRPr lang="en-US" sz="2000" b="1" dirty="0"/>
          </a:p>
          <a:p>
            <a:r>
              <a:rPr lang="en-US" sz="2000" b="1" dirty="0"/>
              <a:t>Moving someone into your unit, unapproved by both YHRC and your landlord.</a:t>
            </a:r>
          </a:p>
          <a:p>
            <a:endParaRPr lang="en-US" sz="2000" b="1" dirty="0"/>
          </a:p>
          <a:p>
            <a:r>
              <a:rPr lang="en-US" sz="2000" b="1" dirty="0"/>
              <a:t>Not paying your utility bills on time.</a:t>
            </a:r>
          </a:p>
          <a:p>
            <a:endParaRPr lang="en-US" sz="2000" b="1" dirty="0"/>
          </a:p>
          <a:p>
            <a:r>
              <a:rPr lang="en-US" sz="2000" b="1" dirty="0"/>
              <a:t>Not paying rent on time.</a:t>
            </a:r>
          </a:p>
          <a:p>
            <a:endParaRPr lang="en-US" sz="2000" b="1" dirty="0"/>
          </a:p>
          <a:p>
            <a:r>
              <a:rPr lang="en-US" sz="2000" b="1" dirty="0"/>
              <a:t>Abandoning the property.</a:t>
            </a:r>
          </a:p>
        </p:txBody>
      </p:sp>
    </p:spTree>
    <p:extLst>
      <p:ext uri="{BB962C8B-B14F-4D97-AF65-F5344CB8AC3E}">
        <p14:creationId xmlns:p14="http://schemas.microsoft.com/office/powerpoint/2010/main" val="3570750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6573F4-679D-4536-B728-D7B072137EAB}"/>
              </a:ext>
            </a:extLst>
          </p:cNvPr>
          <p:cNvPicPr>
            <a:picLocks noChangeAspect="1"/>
          </p:cNvPicPr>
          <p:nvPr/>
        </p:nvPicPr>
        <p:blipFill>
          <a:blip r:embed="rId2"/>
          <a:stretch>
            <a:fillRect/>
          </a:stretch>
        </p:blipFill>
        <p:spPr>
          <a:xfrm>
            <a:off x="0" y="2"/>
            <a:ext cx="12192000" cy="6857999"/>
          </a:xfrm>
          <a:prstGeom prst="rect">
            <a:avLst/>
          </a:prstGeom>
        </p:spPr>
      </p:pic>
      <p:sp>
        <p:nvSpPr>
          <p:cNvPr id="2" name="Title 1">
            <a:extLst>
              <a:ext uri="{FF2B5EF4-FFF2-40B4-BE49-F238E27FC236}">
                <a16:creationId xmlns:a16="http://schemas.microsoft.com/office/drawing/2014/main" id="{4CCA6D77-0243-4722-A2B7-05A3F9EF7AA5}"/>
              </a:ext>
            </a:extLst>
          </p:cNvPr>
          <p:cNvSpPr>
            <a:spLocks noGrp="1"/>
          </p:cNvSpPr>
          <p:nvPr>
            <p:ph type="title"/>
          </p:nvPr>
        </p:nvSpPr>
        <p:spPr/>
        <p:txBody>
          <a:bodyPr/>
          <a:lstStyle/>
          <a:p>
            <a:pPr algn="ctr"/>
            <a:r>
              <a:rPr lang="en-US" b="1" dirty="0"/>
              <a:t>Continued</a:t>
            </a:r>
          </a:p>
        </p:txBody>
      </p:sp>
      <p:sp>
        <p:nvSpPr>
          <p:cNvPr id="3" name="Content Placeholder 2">
            <a:extLst>
              <a:ext uri="{FF2B5EF4-FFF2-40B4-BE49-F238E27FC236}">
                <a16:creationId xmlns:a16="http://schemas.microsoft.com/office/drawing/2014/main" id="{1701CD61-8747-4097-BD7C-E52EB597DF87}"/>
              </a:ext>
            </a:extLst>
          </p:cNvPr>
          <p:cNvSpPr>
            <a:spLocks noGrp="1"/>
          </p:cNvSpPr>
          <p:nvPr>
            <p:ph idx="1"/>
          </p:nvPr>
        </p:nvSpPr>
        <p:spPr>
          <a:xfrm>
            <a:off x="318782" y="1825625"/>
            <a:ext cx="11551640" cy="4768122"/>
          </a:xfrm>
        </p:spPr>
        <p:txBody>
          <a:bodyPr>
            <a:normAutofit fontScale="92500" lnSpcReduction="20000"/>
          </a:bodyPr>
          <a:lstStyle/>
          <a:p>
            <a:r>
              <a:rPr lang="en-US" sz="2000" b="1" dirty="0"/>
              <a:t>Repeated lease violations.</a:t>
            </a:r>
          </a:p>
          <a:p>
            <a:endParaRPr lang="en-US" sz="2000" b="1" dirty="0"/>
          </a:p>
          <a:p>
            <a:r>
              <a:rPr lang="en-US" sz="2000" b="1" dirty="0"/>
              <a:t>Damage to unit, current or past.</a:t>
            </a:r>
          </a:p>
          <a:p>
            <a:pPr marL="0" indent="0">
              <a:buNone/>
            </a:pPr>
            <a:endParaRPr lang="en-US" sz="2000" b="1" dirty="0"/>
          </a:p>
          <a:p>
            <a:r>
              <a:rPr lang="en-US" sz="2000" b="1" dirty="0"/>
              <a:t>Repeated criminal activity.</a:t>
            </a:r>
          </a:p>
          <a:p>
            <a:endParaRPr lang="en-US" sz="2000" b="1" dirty="0"/>
          </a:p>
          <a:p>
            <a:r>
              <a:rPr lang="en-US" sz="2000" b="1" dirty="0"/>
              <a:t>Fraud. (Remember this is a Federal program, so any fraud you commit is considered Federal Fraud.)</a:t>
            </a:r>
          </a:p>
          <a:p>
            <a:endParaRPr lang="en-US" sz="2000" b="1" dirty="0"/>
          </a:p>
          <a:p>
            <a:r>
              <a:rPr lang="en-US" sz="2000" b="1" dirty="0"/>
              <a:t>Owing a Federally Funded or Federally Subsidized property money. (With no repayment plan, or being behind on your repayment plan.)</a:t>
            </a:r>
          </a:p>
          <a:p>
            <a:endParaRPr lang="en-US" sz="2000" b="1" dirty="0"/>
          </a:p>
          <a:p>
            <a:r>
              <a:rPr lang="en-US" sz="2000" b="1" dirty="0"/>
              <a:t>Violent activity, especially when the police are called.</a:t>
            </a:r>
          </a:p>
          <a:p>
            <a:endParaRPr lang="en-US" sz="2000" b="1" dirty="0"/>
          </a:p>
          <a:p>
            <a:r>
              <a:rPr lang="en-US" sz="2000" b="1" dirty="0"/>
              <a:t>Repeated violations of YHRC or HUD rules.</a:t>
            </a:r>
          </a:p>
          <a:p>
            <a:endParaRPr lang="en-US" sz="2000" b="1" dirty="0"/>
          </a:p>
        </p:txBody>
      </p:sp>
    </p:spTree>
    <p:extLst>
      <p:ext uri="{BB962C8B-B14F-4D97-AF65-F5344CB8AC3E}">
        <p14:creationId xmlns:p14="http://schemas.microsoft.com/office/powerpoint/2010/main" val="4270529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3F9ABB-019F-49D8-8A42-08300865BFC2}"/>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3D0CC84-2199-4AFA-9C8A-5C0AC4DDB721}"/>
              </a:ext>
            </a:extLst>
          </p:cNvPr>
          <p:cNvSpPr>
            <a:spLocks noGrp="1"/>
          </p:cNvSpPr>
          <p:nvPr>
            <p:ph type="title"/>
          </p:nvPr>
        </p:nvSpPr>
        <p:spPr/>
        <p:txBody>
          <a:bodyPr>
            <a:normAutofit/>
          </a:bodyPr>
          <a:lstStyle/>
          <a:p>
            <a:pPr algn="ctr"/>
            <a:r>
              <a:rPr lang="en-US" b="1" dirty="0"/>
              <a:t>How to request a hearing, if you were terminated from the HCV program</a:t>
            </a:r>
          </a:p>
        </p:txBody>
      </p:sp>
      <p:sp>
        <p:nvSpPr>
          <p:cNvPr id="3" name="Content Placeholder 2">
            <a:extLst>
              <a:ext uri="{FF2B5EF4-FFF2-40B4-BE49-F238E27FC236}">
                <a16:creationId xmlns:a16="http://schemas.microsoft.com/office/drawing/2014/main" id="{7B858B52-F354-46EF-9B8C-5DFECB3AB3F7}"/>
              </a:ext>
            </a:extLst>
          </p:cNvPr>
          <p:cNvSpPr>
            <a:spLocks noGrp="1"/>
          </p:cNvSpPr>
          <p:nvPr>
            <p:ph idx="1"/>
          </p:nvPr>
        </p:nvSpPr>
        <p:spPr>
          <a:xfrm>
            <a:off x="762699" y="2370910"/>
            <a:ext cx="10515600" cy="3895667"/>
          </a:xfrm>
        </p:spPr>
        <p:txBody>
          <a:bodyPr/>
          <a:lstStyle/>
          <a:p>
            <a:r>
              <a:rPr lang="en-US" sz="2000" b="1" dirty="0"/>
              <a:t>If you are terminated from the HCV program, a detailed letter explaining the reason(s), will be sent to you.</a:t>
            </a:r>
          </a:p>
          <a:p>
            <a:endParaRPr lang="en-US" sz="2000" b="1" dirty="0"/>
          </a:p>
          <a:p>
            <a:r>
              <a:rPr lang="en-US" sz="2000" b="1" dirty="0"/>
              <a:t>If you have taken care of the reason(s) you were being terminated, please provide proof along with your request for a hearing.</a:t>
            </a:r>
          </a:p>
          <a:p>
            <a:endParaRPr lang="en-US" sz="2000" b="1" dirty="0"/>
          </a:p>
          <a:p>
            <a:r>
              <a:rPr lang="en-US" sz="2000" b="1" dirty="0"/>
              <a:t>To request a hearing, it must be done within 10 days from the date of the letter, in WRITING to the YHRC office. This can be mailed, faxed, or put in the secure drop box outside the YHRC office.</a:t>
            </a:r>
          </a:p>
        </p:txBody>
      </p:sp>
    </p:spTree>
    <p:extLst>
      <p:ext uri="{BB962C8B-B14F-4D97-AF65-F5344CB8AC3E}">
        <p14:creationId xmlns:p14="http://schemas.microsoft.com/office/powerpoint/2010/main" val="1019422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3DC8C8-351A-4EAC-9D84-ECFE6074D373}"/>
              </a:ext>
            </a:extLst>
          </p:cNvPr>
          <p:cNvPicPr>
            <a:picLocks noChangeAspect="1"/>
          </p:cNvPicPr>
          <p:nvPr/>
        </p:nvPicPr>
        <p:blipFill>
          <a:blip r:embed="rId2"/>
          <a:stretch>
            <a:fillRect/>
          </a:stretch>
        </p:blipFill>
        <p:spPr>
          <a:xfrm>
            <a:off x="0" y="2"/>
            <a:ext cx="12192000" cy="6857999"/>
          </a:xfrm>
          <a:prstGeom prst="rect">
            <a:avLst/>
          </a:prstGeom>
        </p:spPr>
      </p:pic>
      <p:sp>
        <p:nvSpPr>
          <p:cNvPr id="2" name="Title 1">
            <a:extLst>
              <a:ext uri="{FF2B5EF4-FFF2-40B4-BE49-F238E27FC236}">
                <a16:creationId xmlns:a16="http://schemas.microsoft.com/office/drawing/2014/main" id="{E38D0DB8-8D7F-4202-962E-AC21693585F1}"/>
              </a:ext>
            </a:extLst>
          </p:cNvPr>
          <p:cNvSpPr>
            <a:spLocks noGrp="1"/>
          </p:cNvSpPr>
          <p:nvPr>
            <p:ph type="title"/>
          </p:nvPr>
        </p:nvSpPr>
        <p:spPr/>
        <p:txBody>
          <a:bodyPr/>
          <a:lstStyle/>
          <a:p>
            <a:pPr algn="ctr"/>
            <a:r>
              <a:rPr lang="en-US" b="1" dirty="0"/>
              <a:t>Before singing a lease, please consider these suggestions</a:t>
            </a:r>
          </a:p>
        </p:txBody>
      </p:sp>
      <p:sp>
        <p:nvSpPr>
          <p:cNvPr id="3" name="Content Placeholder 2">
            <a:extLst>
              <a:ext uri="{FF2B5EF4-FFF2-40B4-BE49-F238E27FC236}">
                <a16:creationId xmlns:a16="http://schemas.microsoft.com/office/drawing/2014/main" id="{505CD80A-9159-4284-9D5D-55F7DB3B078C}"/>
              </a:ext>
            </a:extLst>
          </p:cNvPr>
          <p:cNvSpPr>
            <a:spLocks noGrp="1"/>
          </p:cNvSpPr>
          <p:nvPr>
            <p:ph idx="1"/>
          </p:nvPr>
        </p:nvSpPr>
        <p:spPr>
          <a:xfrm>
            <a:off x="134223" y="1825626"/>
            <a:ext cx="11811699" cy="4667250"/>
          </a:xfrm>
        </p:spPr>
        <p:txBody>
          <a:bodyPr>
            <a:normAutofit fontScale="85000" lnSpcReduction="20000"/>
          </a:bodyPr>
          <a:lstStyle/>
          <a:p>
            <a:r>
              <a:rPr lang="en-US" b="1" dirty="0"/>
              <a:t>Read the entire contract and ask questions or obtain a legal opinion about unclear provisions.</a:t>
            </a:r>
          </a:p>
          <a:p>
            <a:r>
              <a:rPr lang="en-US" b="1" dirty="0"/>
              <a:t>Do not move in or pay rent before lease is signed. Ask for changes. If tenants dislike certain provisions in the lease, they have the right to ask the landlord to amend the lease with written changes. However, if a land­lord refuses, which they have a right to do, a tenant must decide whether to sign the lease. If changes are made, both the tenant and landlord should initial the changes.</a:t>
            </a:r>
          </a:p>
          <a:p>
            <a:r>
              <a:rPr lang="en-US" b="1" dirty="0"/>
              <a:t>Do not rely on verbal statements. All promises and agreements should be in writing for your protection.</a:t>
            </a:r>
          </a:p>
          <a:p>
            <a:r>
              <a:rPr lang="en-US" b="1" dirty="0"/>
              <a:t>Make sure all the blanks are filled or drawn through if they do not apply and the date is correct be­fore signing.</a:t>
            </a:r>
          </a:p>
          <a:p>
            <a:r>
              <a:rPr lang="en-US" b="1" dirty="0"/>
              <a:t>It is possible to make chang­es in a lease if they are agreed upon by both the landlord and the tenant.</a:t>
            </a:r>
          </a:p>
          <a:p>
            <a:r>
              <a:rPr lang="en-US" b="1" dirty="0"/>
              <a:t>Either delete the agreed up­on change by drawing a line through it or add the desired clause to both the landlord.</a:t>
            </a:r>
          </a:p>
        </p:txBody>
      </p:sp>
    </p:spTree>
    <p:extLst>
      <p:ext uri="{BB962C8B-B14F-4D97-AF65-F5344CB8AC3E}">
        <p14:creationId xmlns:p14="http://schemas.microsoft.com/office/powerpoint/2010/main" val="3133018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FE4E20-32A3-48A5-B1EB-1C9E72C819E2}"/>
              </a:ext>
            </a:extLst>
          </p:cNvPr>
          <p:cNvPicPr>
            <a:picLocks noChangeAspect="1"/>
          </p:cNvPicPr>
          <p:nvPr/>
        </p:nvPicPr>
        <p:blipFill>
          <a:blip r:embed="rId2"/>
          <a:stretch>
            <a:fillRect/>
          </a:stretch>
        </p:blipFill>
        <p:spPr>
          <a:xfrm>
            <a:off x="0" y="2"/>
            <a:ext cx="12192000" cy="6857999"/>
          </a:xfrm>
          <a:prstGeom prst="rect">
            <a:avLst/>
          </a:prstGeom>
        </p:spPr>
      </p:pic>
      <p:sp>
        <p:nvSpPr>
          <p:cNvPr id="2" name="Title 1">
            <a:extLst>
              <a:ext uri="{FF2B5EF4-FFF2-40B4-BE49-F238E27FC236}">
                <a16:creationId xmlns:a16="http://schemas.microsoft.com/office/drawing/2014/main" id="{56882263-3347-4C97-AA0C-B9C500BF6F7A}"/>
              </a:ext>
            </a:extLst>
          </p:cNvPr>
          <p:cNvSpPr>
            <a:spLocks noGrp="1"/>
          </p:cNvSpPr>
          <p:nvPr>
            <p:ph type="title"/>
          </p:nvPr>
        </p:nvSpPr>
        <p:spPr/>
        <p:txBody>
          <a:bodyPr/>
          <a:lstStyle/>
          <a:p>
            <a:pPr algn="ctr"/>
            <a:r>
              <a:rPr lang="en-US" b="1" dirty="0"/>
              <a:t>Inspect the unit</a:t>
            </a:r>
          </a:p>
        </p:txBody>
      </p:sp>
      <p:sp>
        <p:nvSpPr>
          <p:cNvPr id="3" name="Content Placeholder 2">
            <a:extLst>
              <a:ext uri="{FF2B5EF4-FFF2-40B4-BE49-F238E27FC236}">
                <a16:creationId xmlns:a16="http://schemas.microsoft.com/office/drawing/2014/main" id="{AE343D38-4BBF-4F41-AC3E-06966B466ACC}"/>
              </a:ext>
            </a:extLst>
          </p:cNvPr>
          <p:cNvSpPr>
            <a:spLocks noGrp="1"/>
          </p:cNvSpPr>
          <p:nvPr>
            <p:ph idx="1"/>
          </p:nvPr>
        </p:nvSpPr>
        <p:spPr>
          <a:xfrm>
            <a:off x="302003" y="1825625"/>
            <a:ext cx="11719421" cy="4910735"/>
          </a:xfrm>
        </p:spPr>
        <p:txBody>
          <a:bodyPr>
            <a:normAutofit fontScale="92500" lnSpcReduction="10000"/>
          </a:bodyPr>
          <a:lstStyle/>
          <a:p>
            <a:r>
              <a:rPr lang="en-US" b="1" dirty="0"/>
              <a:t>Prospective tenants should be allowed to see the rental unit before they put any money down.</a:t>
            </a:r>
          </a:p>
          <a:p>
            <a:endParaRPr lang="en-US" b="1" dirty="0"/>
          </a:p>
          <a:p>
            <a:r>
              <a:rPr lang="en-US" b="1" dirty="0"/>
              <a:t>Tenants should also be allowed to inspect the appliances, electrical system, plumbing, heating and lights as well as locks and windows.</a:t>
            </a:r>
          </a:p>
          <a:p>
            <a:endParaRPr lang="en-US" b="1" dirty="0"/>
          </a:p>
          <a:p>
            <a:r>
              <a:rPr lang="en-US" b="1" dirty="0"/>
              <a:t>Prospective tenants may, if they choose, make a list of any problems they discover, and may request that the landlord sign the list before the potential tenants sign a lease.</a:t>
            </a:r>
          </a:p>
          <a:p>
            <a:endParaRPr lang="en-US" b="1" dirty="0"/>
          </a:p>
          <a:p>
            <a:r>
              <a:rPr lang="en-US" b="1" dirty="0"/>
              <a:t>This will assist in determining contested damages by the tenant during moving out inspections. </a:t>
            </a:r>
          </a:p>
        </p:txBody>
      </p:sp>
    </p:spTree>
    <p:extLst>
      <p:ext uri="{BB962C8B-B14F-4D97-AF65-F5344CB8AC3E}">
        <p14:creationId xmlns:p14="http://schemas.microsoft.com/office/powerpoint/2010/main" val="3974158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7952E3-B96A-4DF0-BFDE-92A0ADA94FB9}"/>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5624040-63C6-4B2D-9AD6-B4D9B11EFCD7}"/>
              </a:ext>
            </a:extLst>
          </p:cNvPr>
          <p:cNvSpPr>
            <a:spLocks noGrp="1"/>
          </p:cNvSpPr>
          <p:nvPr>
            <p:ph type="title"/>
          </p:nvPr>
        </p:nvSpPr>
        <p:spPr/>
        <p:txBody>
          <a:bodyPr/>
          <a:lstStyle/>
          <a:p>
            <a:pPr algn="ctr"/>
            <a:r>
              <a:rPr lang="en-US" b="1" dirty="0"/>
              <a:t>Continued</a:t>
            </a:r>
          </a:p>
        </p:txBody>
      </p:sp>
      <p:sp>
        <p:nvSpPr>
          <p:cNvPr id="3" name="Content Placeholder 2">
            <a:extLst>
              <a:ext uri="{FF2B5EF4-FFF2-40B4-BE49-F238E27FC236}">
                <a16:creationId xmlns:a16="http://schemas.microsoft.com/office/drawing/2014/main" id="{083C788F-C9DA-4C3D-A1AB-1B4BF8A5BB8F}"/>
              </a:ext>
            </a:extLst>
          </p:cNvPr>
          <p:cNvSpPr>
            <a:spLocks noGrp="1"/>
          </p:cNvSpPr>
          <p:nvPr>
            <p:ph idx="1"/>
          </p:nvPr>
        </p:nvSpPr>
        <p:spPr>
          <a:xfrm>
            <a:off x="268449" y="1825626"/>
            <a:ext cx="11803310" cy="4969458"/>
          </a:xfrm>
        </p:spPr>
        <p:txBody>
          <a:bodyPr>
            <a:normAutofit fontScale="92500" lnSpcReduction="10000"/>
          </a:bodyPr>
          <a:lstStyle/>
          <a:p>
            <a:r>
              <a:rPr lang="en-US" b="1" dirty="0"/>
              <a:t>If you rent or lease a house, apartment, mobile home or storage space, you are a tenant.</a:t>
            </a:r>
          </a:p>
          <a:p>
            <a:endParaRPr lang="en-US" b="1" dirty="0"/>
          </a:p>
          <a:p>
            <a:r>
              <a:rPr lang="en-US" b="1" dirty="0"/>
              <a:t>A tenant must pay their rent on time. Late payment or nonpayment of rent is the most common reason for eviction.</a:t>
            </a:r>
          </a:p>
          <a:p>
            <a:endParaRPr lang="en-US" b="1" dirty="0"/>
          </a:p>
          <a:p>
            <a:r>
              <a:rPr lang="en-US" b="1" dirty="0"/>
              <a:t>A tenant must repair all damage to the premises caused by his or her ordinary negligence or that of their family, guests or pets (excludes ordinary wear and tear).</a:t>
            </a:r>
          </a:p>
          <a:p>
            <a:endParaRPr lang="en-US" b="1" dirty="0"/>
          </a:p>
          <a:p>
            <a:r>
              <a:rPr lang="en-US" b="1" dirty="0"/>
              <a:t>Tenants must use ordinary care to preserve the premises in a good and safe condition and are responsible for the actions of their family, guests and pets within the premises or grounds. </a:t>
            </a:r>
          </a:p>
        </p:txBody>
      </p:sp>
    </p:spTree>
    <p:extLst>
      <p:ext uri="{BB962C8B-B14F-4D97-AF65-F5344CB8AC3E}">
        <p14:creationId xmlns:p14="http://schemas.microsoft.com/office/powerpoint/2010/main" val="1004853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FF6D6-933F-4424-9DF3-02F912FD1DD7}"/>
              </a:ext>
            </a:extLst>
          </p:cNvPr>
          <p:cNvPicPr>
            <a:picLocks noChangeAspect="1"/>
          </p:cNvPicPr>
          <p:nvPr/>
        </p:nvPicPr>
        <p:blipFill>
          <a:blip r:embed="rId2"/>
          <a:stretch>
            <a:fillRect/>
          </a:stretch>
        </p:blipFill>
        <p:spPr>
          <a:xfrm>
            <a:off x="2" y="0"/>
            <a:ext cx="12191999" cy="6858000"/>
          </a:xfrm>
          <a:prstGeom prst="rect">
            <a:avLst/>
          </a:prstGeom>
        </p:spPr>
      </p:pic>
      <p:sp>
        <p:nvSpPr>
          <p:cNvPr id="2" name="Title 1">
            <a:extLst>
              <a:ext uri="{FF2B5EF4-FFF2-40B4-BE49-F238E27FC236}">
                <a16:creationId xmlns:a16="http://schemas.microsoft.com/office/drawing/2014/main" id="{6147AA41-5547-449A-BEDA-22EF6C96913C}"/>
              </a:ext>
            </a:extLst>
          </p:cNvPr>
          <p:cNvSpPr>
            <a:spLocks noGrp="1"/>
          </p:cNvSpPr>
          <p:nvPr>
            <p:ph type="title"/>
          </p:nvPr>
        </p:nvSpPr>
        <p:spPr/>
        <p:txBody>
          <a:bodyPr/>
          <a:lstStyle/>
          <a:p>
            <a:pPr algn="ctr"/>
            <a:r>
              <a:rPr lang="en-US" b="1" dirty="0"/>
              <a:t>YHRC purpose &amp; mission statement</a:t>
            </a:r>
          </a:p>
        </p:txBody>
      </p:sp>
      <p:sp>
        <p:nvSpPr>
          <p:cNvPr id="3" name="Content Placeholder 2">
            <a:extLst>
              <a:ext uri="{FF2B5EF4-FFF2-40B4-BE49-F238E27FC236}">
                <a16:creationId xmlns:a16="http://schemas.microsoft.com/office/drawing/2014/main" id="{368F7C64-FA7A-4CDE-8375-A3B1F150DD12}"/>
              </a:ext>
            </a:extLst>
          </p:cNvPr>
          <p:cNvSpPr>
            <a:spLocks noGrp="1"/>
          </p:cNvSpPr>
          <p:nvPr>
            <p:ph idx="1"/>
          </p:nvPr>
        </p:nvSpPr>
        <p:spPr>
          <a:xfrm>
            <a:off x="201336" y="1825624"/>
            <a:ext cx="11593585" cy="4726177"/>
          </a:xfrm>
        </p:spPr>
        <p:txBody>
          <a:bodyPr>
            <a:normAutofit lnSpcReduction="10000"/>
          </a:bodyPr>
          <a:lstStyle/>
          <a:p>
            <a:r>
              <a:rPr lang="en-US" b="1" dirty="0"/>
              <a:t>The Yankton Housing and Redevelopment Commission is committed to providing safe, sanitary, affordable housing to our citizens, through the proper administration of the Section 8 Housing Choice Voucher Program, redevelopment efforts in our older neighborhoods, and working with local agencies to provide families with appropriate supportive services.</a:t>
            </a:r>
          </a:p>
          <a:p>
            <a:endParaRPr lang="en-US" b="1" dirty="0"/>
          </a:p>
          <a:p>
            <a:r>
              <a:rPr lang="en-US" b="1" dirty="0"/>
              <a:t>Yankton Housing serves the counties of Yankton, Bon Homme, Tripp, Gregory, and the city of Lake Andes. </a:t>
            </a:r>
          </a:p>
          <a:p>
            <a:endParaRPr lang="en-US" b="1" dirty="0"/>
          </a:p>
          <a:p>
            <a:r>
              <a:rPr lang="en-US" b="1" dirty="0"/>
              <a:t>YHRC is here to partner with you to find affordable, safe, sanitary, and decent housing.</a:t>
            </a:r>
          </a:p>
        </p:txBody>
      </p:sp>
    </p:spTree>
    <p:extLst>
      <p:ext uri="{BB962C8B-B14F-4D97-AF65-F5344CB8AC3E}">
        <p14:creationId xmlns:p14="http://schemas.microsoft.com/office/powerpoint/2010/main" val="1919258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620547-A9DA-4D9D-AAD0-8FCB5C168AF2}"/>
              </a:ext>
            </a:extLst>
          </p:cNvPr>
          <p:cNvPicPr>
            <a:picLocks noChangeAspect="1"/>
          </p:cNvPicPr>
          <p:nvPr/>
        </p:nvPicPr>
        <p:blipFill>
          <a:blip r:embed="rId2"/>
          <a:stretch>
            <a:fillRect/>
          </a:stretch>
        </p:blipFill>
        <p:spPr>
          <a:xfrm>
            <a:off x="0" y="2"/>
            <a:ext cx="12192000" cy="6857999"/>
          </a:xfrm>
          <a:prstGeom prst="rect">
            <a:avLst/>
          </a:prstGeom>
        </p:spPr>
      </p:pic>
      <p:sp>
        <p:nvSpPr>
          <p:cNvPr id="2" name="Title 1">
            <a:extLst>
              <a:ext uri="{FF2B5EF4-FFF2-40B4-BE49-F238E27FC236}">
                <a16:creationId xmlns:a16="http://schemas.microsoft.com/office/drawing/2014/main" id="{969EA378-9539-4AED-81B5-B8606FB7DCE7}"/>
              </a:ext>
            </a:extLst>
          </p:cNvPr>
          <p:cNvSpPr>
            <a:spLocks noGrp="1"/>
          </p:cNvSpPr>
          <p:nvPr>
            <p:ph type="title"/>
          </p:nvPr>
        </p:nvSpPr>
        <p:spPr/>
        <p:txBody>
          <a:bodyPr>
            <a:normAutofit/>
          </a:bodyPr>
          <a:lstStyle/>
          <a:p>
            <a:pPr algn="ctr"/>
            <a:r>
              <a:rPr lang="en-US" b="1" dirty="0"/>
              <a:t>How to requested repairs from your landlord</a:t>
            </a:r>
          </a:p>
        </p:txBody>
      </p:sp>
      <p:sp>
        <p:nvSpPr>
          <p:cNvPr id="3" name="Content Placeholder 2">
            <a:extLst>
              <a:ext uri="{FF2B5EF4-FFF2-40B4-BE49-F238E27FC236}">
                <a16:creationId xmlns:a16="http://schemas.microsoft.com/office/drawing/2014/main" id="{7453C13F-326A-4233-858E-C4210B75F564}"/>
              </a:ext>
            </a:extLst>
          </p:cNvPr>
          <p:cNvSpPr>
            <a:spLocks noGrp="1"/>
          </p:cNvSpPr>
          <p:nvPr>
            <p:ph idx="1"/>
          </p:nvPr>
        </p:nvSpPr>
        <p:spPr>
          <a:xfrm>
            <a:off x="587230" y="1825626"/>
            <a:ext cx="11299971" cy="4667250"/>
          </a:xfrm>
        </p:spPr>
        <p:txBody>
          <a:bodyPr>
            <a:normAutofit/>
          </a:bodyPr>
          <a:lstStyle/>
          <a:p>
            <a:r>
              <a:rPr lang="en-US" sz="2000" b="1" dirty="0"/>
              <a:t>All repair requests need to be presented to your landlord FIRST.</a:t>
            </a:r>
          </a:p>
          <a:p>
            <a:endParaRPr lang="en-US" sz="2000" b="1" dirty="0"/>
          </a:p>
          <a:p>
            <a:r>
              <a:rPr lang="en-US" sz="2000" b="1" dirty="0"/>
              <a:t>After a few days, please try to re-reach out to them. (Please give them at least two days to respond, during the work week.)</a:t>
            </a:r>
          </a:p>
          <a:p>
            <a:endParaRPr lang="en-US" sz="2000" b="1" dirty="0"/>
          </a:p>
          <a:p>
            <a:r>
              <a:rPr lang="en-US" sz="2000" b="1" dirty="0"/>
              <a:t>If the items aren’t fixed within two-weeks, and there hasn’t been any communication about a plan for the repairs, please contact YHRC staff.</a:t>
            </a:r>
          </a:p>
          <a:p>
            <a:endParaRPr lang="en-US" sz="2000" b="1" dirty="0"/>
          </a:p>
          <a:p>
            <a:r>
              <a:rPr lang="en-US" sz="2000" b="1" dirty="0"/>
              <a:t>If you reach out to YHRC staff, please have a detailed list of the times and dates you contacted your landlord. If you are able to email pictures of any issues, please do so.</a:t>
            </a:r>
          </a:p>
          <a:p>
            <a:endParaRPr lang="en-US" sz="2000" b="1" dirty="0"/>
          </a:p>
          <a:p>
            <a:r>
              <a:rPr lang="en-US" sz="2000" b="1" dirty="0"/>
              <a:t>If there is a health or safety issue, please contact YHRC as quickly as possible.</a:t>
            </a:r>
          </a:p>
        </p:txBody>
      </p:sp>
    </p:spTree>
    <p:extLst>
      <p:ext uri="{BB962C8B-B14F-4D97-AF65-F5344CB8AC3E}">
        <p14:creationId xmlns:p14="http://schemas.microsoft.com/office/powerpoint/2010/main" val="3118460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693AC8-C765-41D7-B745-E37D1873DD66}"/>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50C4B71-FC77-4D53-AA96-3C0FDCE9B6C7}"/>
              </a:ext>
            </a:extLst>
          </p:cNvPr>
          <p:cNvSpPr>
            <a:spLocks noGrp="1"/>
          </p:cNvSpPr>
          <p:nvPr>
            <p:ph type="title"/>
          </p:nvPr>
        </p:nvSpPr>
        <p:spPr/>
        <p:txBody>
          <a:bodyPr>
            <a:normAutofit/>
          </a:bodyPr>
          <a:lstStyle/>
          <a:p>
            <a:pPr algn="ctr"/>
            <a:r>
              <a:rPr lang="en-US" b="1" dirty="0"/>
              <a:t>Health and safety concerns</a:t>
            </a:r>
          </a:p>
        </p:txBody>
      </p:sp>
      <p:sp>
        <p:nvSpPr>
          <p:cNvPr id="3" name="Content Placeholder 2">
            <a:extLst>
              <a:ext uri="{FF2B5EF4-FFF2-40B4-BE49-F238E27FC236}">
                <a16:creationId xmlns:a16="http://schemas.microsoft.com/office/drawing/2014/main" id="{FC2C734D-46E2-4E41-AF6E-A72C321D0F4F}"/>
              </a:ext>
            </a:extLst>
          </p:cNvPr>
          <p:cNvSpPr>
            <a:spLocks noGrp="1"/>
          </p:cNvSpPr>
          <p:nvPr>
            <p:ph idx="1"/>
          </p:nvPr>
        </p:nvSpPr>
        <p:spPr>
          <a:xfrm>
            <a:off x="369116" y="1825626"/>
            <a:ext cx="11383861" cy="4667250"/>
          </a:xfrm>
        </p:spPr>
        <p:txBody>
          <a:bodyPr>
            <a:normAutofit fontScale="92500" lnSpcReduction="20000"/>
          </a:bodyPr>
          <a:lstStyle/>
          <a:p>
            <a:r>
              <a:rPr lang="en-US" sz="2000" b="1" dirty="0"/>
              <a:t>Mold anywhere inside the unit.</a:t>
            </a:r>
          </a:p>
          <a:p>
            <a:endParaRPr lang="en-US" sz="2000" b="1" dirty="0"/>
          </a:p>
          <a:p>
            <a:r>
              <a:rPr lang="en-US" sz="2000" b="1" dirty="0"/>
              <a:t>Outside doors that don’t work, or don’t lock properly.</a:t>
            </a:r>
          </a:p>
          <a:p>
            <a:endParaRPr lang="en-US" sz="2000" b="1" dirty="0"/>
          </a:p>
          <a:p>
            <a:r>
              <a:rPr lang="en-US" sz="2000" b="1" dirty="0"/>
              <a:t>Excessive trash around the outside of the perimeter of the unit or building. (Which wasn’t caused by your household.)</a:t>
            </a:r>
          </a:p>
          <a:p>
            <a:endParaRPr lang="en-US" sz="2000" b="1" dirty="0"/>
          </a:p>
          <a:p>
            <a:r>
              <a:rPr lang="en-US" sz="2000" b="1" dirty="0"/>
              <a:t>Flood damage, even if the flooding is still occurring.</a:t>
            </a:r>
          </a:p>
          <a:p>
            <a:endParaRPr lang="en-US" sz="2000" b="1" dirty="0"/>
          </a:p>
          <a:p>
            <a:r>
              <a:rPr lang="en-US" sz="2000" b="1" dirty="0"/>
              <a:t>Garage doors stuck open, resulting in your unit not being secure.</a:t>
            </a:r>
          </a:p>
          <a:p>
            <a:endParaRPr lang="en-US" sz="2000" b="1" dirty="0"/>
          </a:p>
          <a:p>
            <a:r>
              <a:rPr lang="en-US" sz="2000" b="1" dirty="0"/>
              <a:t>Broken pipes inside or outside the unit, resulting in sever water damage.</a:t>
            </a:r>
          </a:p>
          <a:p>
            <a:endParaRPr lang="en-US" sz="2000" b="1" dirty="0"/>
          </a:p>
          <a:p>
            <a:r>
              <a:rPr lang="en-US" sz="2000" b="1" dirty="0"/>
              <a:t>Collapsed or broken roof.</a:t>
            </a:r>
          </a:p>
        </p:txBody>
      </p:sp>
    </p:spTree>
    <p:extLst>
      <p:ext uri="{BB962C8B-B14F-4D97-AF65-F5344CB8AC3E}">
        <p14:creationId xmlns:p14="http://schemas.microsoft.com/office/powerpoint/2010/main" val="3358294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40D1A3-017D-4CB9-A9E3-F7268D9C761E}"/>
              </a:ext>
            </a:extLst>
          </p:cNvPr>
          <p:cNvPicPr>
            <a:picLocks noChangeAspect="1"/>
          </p:cNvPicPr>
          <p:nvPr/>
        </p:nvPicPr>
        <p:blipFill>
          <a:blip r:embed="rId2"/>
          <a:stretch>
            <a:fillRect/>
          </a:stretch>
        </p:blipFill>
        <p:spPr>
          <a:xfrm>
            <a:off x="0" y="2"/>
            <a:ext cx="12192000" cy="6795082"/>
          </a:xfrm>
          <a:prstGeom prst="rect">
            <a:avLst/>
          </a:prstGeom>
        </p:spPr>
      </p:pic>
      <p:sp>
        <p:nvSpPr>
          <p:cNvPr id="2" name="Title 1">
            <a:extLst>
              <a:ext uri="{FF2B5EF4-FFF2-40B4-BE49-F238E27FC236}">
                <a16:creationId xmlns:a16="http://schemas.microsoft.com/office/drawing/2014/main" id="{F06411F3-98AC-40FA-A2B3-037EEFFA8C63}"/>
              </a:ext>
            </a:extLst>
          </p:cNvPr>
          <p:cNvSpPr>
            <a:spLocks noGrp="1"/>
          </p:cNvSpPr>
          <p:nvPr>
            <p:ph type="title"/>
          </p:nvPr>
        </p:nvSpPr>
        <p:spPr/>
        <p:txBody>
          <a:bodyPr/>
          <a:lstStyle/>
          <a:p>
            <a:pPr algn="ctr"/>
            <a:r>
              <a:rPr lang="en-US" b="1" dirty="0"/>
              <a:t>Landlord &amp; tenant disputes information</a:t>
            </a:r>
          </a:p>
        </p:txBody>
      </p:sp>
      <p:sp>
        <p:nvSpPr>
          <p:cNvPr id="3" name="Content Placeholder 2">
            <a:extLst>
              <a:ext uri="{FF2B5EF4-FFF2-40B4-BE49-F238E27FC236}">
                <a16:creationId xmlns:a16="http://schemas.microsoft.com/office/drawing/2014/main" id="{A6EC664D-23AA-4FAA-B529-1E981076A7A7}"/>
              </a:ext>
            </a:extLst>
          </p:cNvPr>
          <p:cNvSpPr>
            <a:spLocks noGrp="1"/>
          </p:cNvSpPr>
          <p:nvPr>
            <p:ph idx="1"/>
          </p:nvPr>
        </p:nvSpPr>
        <p:spPr>
          <a:xfrm>
            <a:off x="419450" y="1825624"/>
            <a:ext cx="11417416" cy="4843624"/>
          </a:xfrm>
        </p:spPr>
        <p:txBody>
          <a:bodyPr>
            <a:normAutofit/>
          </a:bodyPr>
          <a:lstStyle/>
          <a:p>
            <a:r>
              <a:rPr lang="en-US" sz="2000" b="1" dirty="0"/>
              <a:t>Please document each date and time you contact your landlord, with a list of the reasons for the contact.</a:t>
            </a:r>
          </a:p>
          <a:p>
            <a:endParaRPr lang="en-US" sz="2000" b="1" dirty="0"/>
          </a:p>
          <a:p>
            <a:r>
              <a:rPr lang="en-US" sz="2000" b="1" dirty="0"/>
              <a:t>Please remember, your landlord is renting his/her unit to you, so be respectful. (This is a privilege.)</a:t>
            </a:r>
          </a:p>
          <a:p>
            <a:endParaRPr lang="en-US" sz="2000" b="1" dirty="0"/>
          </a:p>
          <a:p>
            <a:r>
              <a:rPr lang="en-US" sz="2000" b="1" dirty="0"/>
              <a:t>Speak in a calm manner, professional manner with your landlord.</a:t>
            </a:r>
          </a:p>
          <a:p>
            <a:endParaRPr lang="en-US" sz="2000" b="1" dirty="0"/>
          </a:p>
          <a:p>
            <a:r>
              <a:rPr lang="en-US" sz="2000" b="1" dirty="0"/>
              <a:t>Be understanding of other their time, they probably have more than one rental property.</a:t>
            </a:r>
          </a:p>
          <a:p>
            <a:endParaRPr lang="en-US" sz="2000" b="1" dirty="0"/>
          </a:p>
          <a:p>
            <a:r>
              <a:rPr lang="en-US" sz="2000" b="1" dirty="0"/>
              <a:t>Please give your landlord time to resolve any issues or concerns, before contacting YHRC.</a:t>
            </a:r>
          </a:p>
          <a:p>
            <a:endParaRPr lang="en-US" b="1" dirty="0"/>
          </a:p>
          <a:p>
            <a:endParaRPr lang="en-US" b="1" dirty="0"/>
          </a:p>
        </p:txBody>
      </p:sp>
    </p:spTree>
    <p:extLst>
      <p:ext uri="{BB962C8B-B14F-4D97-AF65-F5344CB8AC3E}">
        <p14:creationId xmlns:p14="http://schemas.microsoft.com/office/powerpoint/2010/main" val="3070736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514492-17D7-4FA1-AE9A-1FE626D12168}"/>
              </a:ext>
            </a:extLst>
          </p:cNvPr>
          <p:cNvPicPr>
            <a:picLocks noChangeAspect="1"/>
          </p:cNvPicPr>
          <p:nvPr/>
        </p:nvPicPr>
        <p:blipFill>
          <a:blip r:embed="rId2"/>
          <a:stretch>
            <a:fillRect/>
          </a:stretch>
        </p:blipFill>
        <p:spPr>
          <a:xfrm>
            <a:off x="0" y="2"/>
            <a:ext cx="12192000" cy="6857999"/>
          </a:xfrm>
          <a:prstGeom prst="rect">
            <a:avLst/>
          </a:prstGeom>
        </p:spPr>
      </p:pic>
      <p:sp>
        <p:nvSpPr>
          <p:cNvPr id="2" name="Title 1">
            <a:extLst>
              <a:ext uri="{FF2B5EF4-FFF2-40B4-BE49-F238E27FC236}">
                <a16:creationId xmlns:a16="http://schemas.microsoft.com/office/drawing/2014/main" id="{2B45BD62-2BA9-47C8-8443-40950CA8A8C0}"/>
              </a:ext>
            </a:extLst>
          </p:cNvPr>
          <p:cNvSpPr>
            <a:spLocks noGrp="1"/>
          </p:cNvSpPr>
          <p:nvPr>
            <p:ph type="title"/>
          </p:nvPr>
        </p:nvSpPr>
        <p:spPr>
          <a:xfrm>
            <a:off x="720754" y="130031"/>
            <a:ext cx="10515600" cy="1325562"/>
          </a:xfrm>
        </p:spPr>
        <p:txBody>
          <a:bodyPr/>
          <a:lstStyle/>
          <a:p>
            <a:pPr algn="ctr"/>
            <a:r>
              <a:rPr lang="en-US" b="1" dirty="0"/>
              <a:t>Ten tips for tenants</a:t>
            </a:r>
          </a:p>
        </p:txBody>
      </p:sp>
      <p:sp>
        <p:nvSpPr>
          <p:cNvPr id="3" name="Content Placeholder 2">
            <a:extLst>
              <a:ext uri="{FF2B5EF4-FFF2-40B4-BE49-F238E27FC236}">
                <a16:creationId xmlns:a16="http://schemas.microsoft.com/office/drawing/2014/main" id="{202330A4-B044-4AF1-B896-943EB91B7496}"/>
              </a:ext>
            </a:extLst>
          </p:cNvPr>
          <p:cNvSpPr>
            <a:spLocks noGrp="1"/>
          </p:cNvSpPr>
          <p:nvPr>
            <p:ph idx="1"/>
          </p:nvPr>
        </p:nvSpPr>
        <p:spPr>
          <a:xfrm>
            <a:off x="293568" y="1406175"/>
            <a:ext cx="11436890" cy="5321798"/>
          </a:xfrm>
        </p:spPr>
        <p:txBody>
          <a:bodyPr>
            <a:normAutofit fontScale="25000" lnSpcReduction="20000"/>
          </a:bodyPr>
          <a:lstStyle/>
          <a:p>
            <a:r>
              <a:rPr lang="en-US" sz="6200" b="1" dirty="0"/>
              <a:t>Bring your paperwork. The best way to win over a prospective landlord is to be prepared. To get a competitive edge over other applicants, bring the following when you meet the landlord: a completed rental application; written references from landlords, employers, and colleagues; and a current copy of your credit report.</a:t>
            </a:r>
          </a:p>
          <a:p>
            <a:r>
              <a:rPr lang="en-US" sz="6200" b="1" dirty="0"/>
              <a:t>You can order your credit report by mail, phone, or online at </a:t>
            </a:r>
            <a:r>
              <a:rPr lang="en-US" sz="6200" b="1" dirty="0">
                <a:hlinkClick r:id="rId3">
                  <a:extLst>
                    <a:ext uri="{A12FA001-AC4F-418D-AE19-62706E023703}">
                      <ahyp:hlinkClr xmlns:ahyp="http://schemas.microsoft.com/office/drawing/2018/hyperlinkcolor" val="tx"/>
                    </a:ext>
                  </a:extLst>
                </a:hlinkClick>
              </a:rPr>
              <a:t>www.annualcreditreport.com</a:t>
            </a:r>
            <a:r>
              <a:rPr lang="en-US" sz="6200" b="1" dirty="0"/>
              <a:t> or directly from the websites of the three major national credit bureaus:</a:t>
            </a:r>
          </a:p>
          <a:p>
            <a:pPr lvl="0"/>
            <a:r>
              <a:rPr lang="en-US" sz="6200" b="1" dirty="0"/>
              <a:t>Equifax: </a:t>
            </a:r>
            <a:r>
              <a:rPr lang="en-US" sz="6200" b="1" dirty="0">
                <a:hlinkClick r:id="rId4">
                  <a:extLst>
                    <a:ext uri="{A12FA001-AC4F-418D-AE19-62706E023703}">
                      <ahyp:hlinkClr xmlns:ahyp="http://schemas.microsoft.com/office/drawing/2018/hyperlinkcolor" val="tx"/>
                    </a:ext>
                  </a:extLst>
                </a:hlinkClick>
              </a:rPr>
              <a:t>www.equifax.com</a:t>
            </a:r>
            <a:endParaRPr lang="en-US" sz="6200" b="1" dirty="0"/>
          </a:p>
          <a:p>
            <a:pPr lvl="0"/>
            <a:r>
              <a:rPr lang="en-US" sz="6200" b="1" dirty="0"/>
              <a:t>Experian: </a:t>
            </a:r>
            <a:r>
              <a:rPr lang="en-US" sz="6200" b="1" dirty="0">
                <a:hlinkClick r:id="rId5">
                  <a:extLst>
                    <a:ext uri="{A12FA001-AC4F-418D-AE19-62706E023703}">
                      <ahyp:hlinkClr xmlns:ahyp="http://schemas.microsoft.com/office/drawing/2018/hyperlinkcolor" val="tx"/>
                    </a:ext>
                  </a:extLst>
                </a:hlinkClick>
              </a:rPr>
              <a:t>www.experian.com</a:t>
            </a:r>
            <a:endParaRPr lang="en-US" sz="6200" b="1" dirty="0"/>
          </a:p>
          <a:p>
            <a:pPr lvl="0"/>
            <a:r>
              <a:rPr lang="en-US" sz="6200" b="1" dirty="0"/>
              <a:t>TransUnion: </a:t>
            </a:r>
            <a:r>
              <a:rPr lang="en-US" sz="6200" b="1" dirty="0">
                <a:hlinkClick r:id="rId6">
                  <a:extLst>
                    <a:ext uri="{A12FA001-AC4F-418D-AE19-62706E023703}">
                      <ahyp:hlinkClr xmlns:ahyp="http://schemas.microsoft.com/office/drawing/2018/hyperlinkcolor" val="tx"/>
                    </a:ext>
                  </a:extLst>
                </a:hlinkClick>
              </a:rPr>
              <a:t>www.transunion.com</a:t>
            </a:r>
            <a:endParaRPr lang="en-US" sz="6200" b="1" dirty="0"/>
          </a:p>
          <a:p>
            <a:endParaRPr lang="en-US" sz="6200" b="1" dirty="0"/>
          </a:p>
          <a:p>
            <a:r>
              <a:rPr lang="en-US" sz="6200" b="1" dirty="0"/>
              <a:t>Review the lease. Carefully review all of the conditions of the tenancy before you sign on the dotted line. Your lease or rental agreement may contain a provision that you find unacceptable -- for example, restrictions on guests, pets, design alterations, or running a home business. For help reviewing your lease or rental agreement, see </a:t>
            </a:r>
            <a:r>
              <a:rPr lang="en-US" sz="6200" b="1" dirty="0">
                <a:hlinkClick r:id="rId7" tooltip="Read this article in Nolo's free legal information collection.">
                  <a:extLst>
                    <a:ext uri="{A12FA001-AC4F-418D-AE19-62706E023703}">
                      <ahyp:hlinkClr xmlns:ahyp="http://schemas.microsoft.com/office/drawing/2018/hyperlinkcolor" val="tx"/>
                    </a:ext>
                  </a:extLst>
                </a:hlinkClick>
              </a:rPr>
              <a:t>Signing a Lease or Rental Agreement FAQ</a:t>
            </a:r>
            <a:r>
              <a:rPr lang="en-US" sz="6200" b="1" dirty="0"/>
              <a:t>.</a:t>
            </a:r>
          </a:p>
          <a:p>
            <a:r>
              <a:rPr lang="en-US" sz="6200" b="1" dirty="0"/>
              <a:t>Get everything in writing. To avoid disputes or misunderstandings with your landlord, get everything in writing. Keep copies of any correspondence and follow up an oral agreement with a letter, setting out your understandings. For example, if you ask your landlord to make repairs, put your request in writing and keep a copy for yourself. If the landlord agrees orally, send a letter confirming this.</a:t>
            </a:r>
          </a:p>
          <a:p>
            <a:r>
              <a:rPr lang="en-US" sz="6200" b="1" dirty="0"/>
              <a:t>Protect your privacy rights. Next to disputes over rent or security deposits, one of the most common and emotion-filled misunderstandings arises over the tension between a landlord's right to enter a rental unit and a tenant's right to be left alone. If you understand your privacy rights (for example, the amount of notice your landlord must provide before entering), it will be easier to protect them. For more information, see </a:t>
            </a:r>
            <a:r>
              <a:rPr lang="en-US" sz="6200" b="1" dirty="0">
                <a:hlinkClick r:id="rId8" tooltip="Read this article in Nolo's free legal information collection.">
                  <a:extLst>
                    <a:ext uri="{A12FA001-AC4F-418D-AE19-62706E023703}">
                      <ahyp:hlinkClr xmlns:ahyp="http://schemas.microsoft.com/office/drawing/2018/hyperlinkcolor" val="tx"/>
                    </a:ext>
                  </a:extLst>
                </a:hlinkClick>
              </a:rPr>
              <a:t>Tenants' Rights to Privacy and Repairs FAQ</a:t>
            </a:r>
            <a:r>
              <a:rPr lang="en-US" sz="6200" b="1" dirty="0"/>
              <a:t>.</a:t>
            </a:r>
          </a:p>
          <a:p>
            <a:endParaRPr lang="en-US" b="1" dirty="0"/>
          </a:p>
        </p:txBody>
      </p:sp>
    </p:spTree>
    <p:extLst>
      <p:ext uri="{BB962C8B-B14F-4D97-AF65-F5344CB8AC3E}">
        <p14:creationId xmlns:p14="http://schemas.microsoft.com/office/powerpoint/2010/main" val="2673518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50609E-FED0-4027-B273-320F5D89796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4000"/>
                    </a14:imgEffect>
                  </a14:imgLayer>
                </a14:imgProps>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6DE24D6-3E10-4213-ADBB-A9F43AD82566}"/>
              </a:ext>
            </a:extLst>
          </p:cNvPr>
          <p:cNvSpPr>
            <a:spLocks noGrp="1"/>
          </p:cNvSpPr>
          <p:nvPr>
            <p:ph type="title"/>
          </p:nvPr>
        </p:nvSpPr>
        <p:spPr/>
        <p:txBody>
          <a:bodyPr/>
          <a:lstStyle/>
          <a:p>
            <a:pPr algn="ctr"/>
            <a:r>
              <a:rPr lang="en-US" b="1" dirty="0"/>
              <a:t>Continued</a:t>
            </a:r>
          </a:p>
        </p:txBody>
      </p:sp>
      <p:sp>
        <p:nvSpPr>
          <p:cNvPr id="3" name="Content Placeholder 2">
            <a:extLst>
              <a:ext uri="{FF2B5EF4-FFF2-40B4-BE49-F238E27FC236}">
                <a16:creationId xmlns:a16="http://schemas.microsoft.com/office/drawing/2014/main" id="{42B2BD29-F234-4129-AD94-30C6625EF892}"/>
              </a:ext>
            </a:extLst>
          </p:cNvPr>
          <p:cNvSpPr>
            <a:spLocks noGrp="1"/>
          </p:cNvSpPr>
          <p:nvPr>
            <p:ph idx="1"/>
          </p:nvPr>
        </p:nvSpPr>
        <p:spPr>
          <a:xfrm>
            <a:off x="198540" y="1463880"/>
            <a:ext cx="11436890" cy="5394121"/>
          </a:xfrm>
        </p:spPr>
        <p:txBody>
          <a:bodyPr>
            <a:normAutofit fontScale="25000" lnSpcReduction="20000"/>
          </a:bodyPr>
          <a:lstStyle/>
          <a:p>
            <a:r>
              <a:rPr lang="en-US" sz="6400" b="1" dirty="0"/>
              <a:t>Demand repairs. Know your rights to live in a habitable rental unit -- and don't give them up. The vast majority of landlords are required to offer their tenants livable premises, including adequate weatherproofing; heat, water, and electricity; and clean, sanitary, and structurally safe premises. If your rental unit is not kept in good repair, you have a number of options, ranging from withholding a portion of the rent, to paying for repairs and deducting the cost from your rent, to calling the building inspector (who may order the landlord to make repairs), to moving out without liability for your future rent. For more information, see the article </a:t>
            </a:r>
            <a:r>
              <a:rPr lang="en-US" sz="6400" b="1" dirty="0">
                <a:hlinkClick r:id="rId4" tooltip="Read this article in Nolo's free legal information collection.">
                  <a:extLst>
                    <a:ext uri="{A12FA001-AC4F-418D-AE19-62706E023703}">
                      <ahyp:hlinkClr xmlns:ahyp="http://schemas.microsoft.com/office/drawing/2018/hyperlinkcolor" val="tx"/>
                    </a:ext>
                  </a:extLst>
                </a:hlinkClick>
              </a:rPr>
              <a:t>Renters' Rights to Minor Repairs</a:t>
            </a:r>
            <a:r>
              <a:rPr lang="en-US" sz="6400" b="1" dirty="0"/>
              <a:t>.</a:t>
            </a:r>
          </a:p>
          <a:p>
            <a:r>
              <a:rPr lang="en-US" sz="6400" b="1" dirty="0"/>
              <a:t>Talk to your landlord. Keep communication open with your landlord. If there's a problem -- for example, if the landlord is slow to make repairs -- talk it over to see if the issue can be resolved short of a nasty legal battle. </a:t>
            </a:r>
            <a:r>
              <a:rPr lang="en-US" sz="6400" b="1" dirty="0">
                <a:hlinkClick r:id="rId5" tooltip="Read this article in Nolo's free legal information collection.">
                  <a:extLst>
                    <a:ext uri="{A12FA001-AC4F-418D-AE19-62706E023703}">
                      <ahyp:hlinkClr xmlns:ahyp="http://schemas.microsoft.com/office/drawing/2018/hyperlinkcolor" val="tx"/>
                    </a:ext>
                  </a:extLst>
                </a:hlinkClick>
              </a:rPr>
              <a:t>Resolving Landlord-Tenant Disputes FAQ</a:t>
            </a:r>
            <a:r>
              <a:rPr lang="en-US" sz="6400" b="1" dirty="0"/>
              <a:t> provides some advice.</a:t>
            </a:r>
          </a:p>
          <a:p>
            <a:r>
              <a:rPr lang="en-US" sz="6400" b="1" dirty="0"/>
              <a:t>Purchase renters' insurance. Your landlord's insurance policy will not cover your losses due to theft or damage. Renters' insurance also covers you if you're sued by someone who claims to have been injured in your rental due to your carelessness. Renters' insurance typically costs $350 a year for a $50,000 policy that covers loss due to theft or damage caused by other people or natural disasters; if you don't need that much coverage, there are cheaper policies. For more information about renters' insurance, see the article </a:t>
            </a:r>
            <a:r>
              <a:rPr lang="en-US" sz="6400" b="1" dirty="0">
                <a:hlinkClick r:id="rId6" tooltip="Read this article in Nolo's free legal information collection.">
                  <a:extLst>
                    <a:ext uri="{A12FA001-AC4F-418D-AE19-62706E023703}">
                      <ahyp:hlinkClr xmlns:ahyp="http://schemas.microsoft.com/office/drawing/2018/hyperlinkcolor" val="tx"/>
                    </a:ext>
                  </a:extLst>
                </a:hlinkClick>
              </a:rPr>
              <a:t>Renters: Protect Yourself From Crime</a:t>
            </a:r>
            <a:r>
              <a:rPr lang="en-US" sz="6400" b="1" dirty="0"/>
              <a:t>.</a:t>
            </a:r>
          </a:p>
          <a:p>
            <a:r>
              <a:rPr lang="en-US" sz="6400" b="1" dirty="0"/>
              <a:t>Protect your security deposit. To protect yourself and avoid any misunderstandings, make sure your lease or rental agreement is clear on the use and refund of security deposits, including allowable deductions. When you move in, do a walk-through with the landlord to record existing damage to the premises on a move-in statement or checklist. For more information, see the article </a:t>
            </a:r>
            <a:r>
              <a:rPr lang="en-US" sz="6400" b="1" dirty="0">
                <a:hlinkClick r:id="rId7" tooltip="Read this article in Nolo's free legal information collection.">
                  <a:extLst>
                    <a:ext uri="{A12FA001-AC4F-418D-AE19-62706E023703}">
                      <ahyp:hlinkClr xmlns:ahyp="http://schemas.microsoft.com/office/drawing/2018/hyperlinkcolor" val="tx"/>
                    </a:ext>
                  </a:extLst>
                </a:hlinkClick>
              </a:rPr>
              <a:t>Protect Your Security Deposit When You Move In</a:t>
            </a:r>
            <a:r>
              <a:rPr lang="en-US" sz="6400" b="1" dirty="0"/>
              <a:t>.</a:t>
            </a:r>
          </a:p>
          <a:p>
            <a:r>
              <a:rPr lang="en-US" sz="6400" b="1" dirty="0"/>
              <a:t>Protect your safety. Learn whether your building and neighborhood are safe, and what you can expect your landlord to do about it if they aren't. Get copies of any state or local laws that require safety devices such as deadbolts and window locks, check out the property's vulnerability to intrusion by a criminal, and learn whether criminal incidents have already occurred on the property or nearby. If a crime is highly likely, your landlord may be obligated to take some steps to protect you. For more information on this subject, see the article </a:t>
            </a:r>
            <a:r>
              <a:rPr lang="en-US" sz="6400" b="1" dirty="0">
                <a:hlinkClick r:id="rId6" tooltip="Read this article in Nolo's free legal information collection.">
                  <a:extLst>
                    <a:ext uri="{A12FA001-AC4F-418D-AE19-62706E023703}">
                      <ahyp:hlinkClr xmlns:ahyp="http://schemas.microsoft.com/office/drawing/2018/hyperlinkcolor" val="tx"/>
                    </a:ext>
                  </a:extLst>
                </a:hlinkClick>
              </a:rPr>
              <a:t>Renters: Protect Yourself From Crime</a:t>
            </a:r>
            <a:r>
              <a:rPr lang="en-US" sz="6400" b="1" dirty="0"/>
              <a:t>. </a:t>
            </a:r>
          </a:p>
          <a:p>
            <a:endParaRPr lang="en-US" b="1" dirty="0"/>
          </a:p>
        </p:txBody>
      </p:sp>
    </p:spTree>
    <p:extLst>
      <p:ext uri="{BB962C8B-B14F-4D97-AF65-F5344CB8AC3E}">
        <p14:creationId xmlns:p14="http://schemas.microsoft.com/office/powerpoint/2010/main" val="261037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86F559-240A-4BED-8FFA-452029E772CA}"/>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886795-4DDB-46BE-9A5E-12650074794D}"/>
              </a:ext>
            </a:extLst>
          </p:cNvPr>
          <p:cNvSpPr>
            <a:spLocks noGrp="1"/>
          </p:cNvSpPr>
          <p:nvPr>
            <p:ph type="title"/>
          </p:nvPr>
        </p:nvSpPr>
        <p:spPr/>
        <p:txBody>
          <a:bodyPr/>
          <a:lstStyle/>
          <a:p>
            <a:pPr algn="ctr"/>
            <a:r>
              <a:rPr lang="en-US" b="1" dirty="0"/>
              <a:t>Continued</a:t>
            </a:r>
          </a:p>
        </p:txBody>
      </p:sp>
      <p:sp>
        <p:nvSpPr>
          <p:cNvPr id="3" name="Content Placeholder 2">
            <a:extLst>
              <a:ext uri="{FF2B5EF4-FFF2-40B4-BE49-F238E27FC236}">
                <a16:creationId xmlns:a16="http://schemas.microsoft.com/office/drawing/2014/main" id="{2816F23D-ADB7-4C2F-9CF8-DD1DB8E9F7AC}"/>
              </a:ext>
            </a:extLst>
          </p:cNvPr>
          <p:cNvSpPr>
            <a:spLocks noGrp="1"/>
          </p:cNvSpPr>
          <p:nvPr>
            <p:ph idx="1"/>
          </p:nvPr>
        </p:nvSpPr>
        <p:spPr>
          <a:xfrm>
            <a:off x="198541" y="1515232"/>
            <a:ext cx="11794921" cy="5195962"/>
          </a:xfrm>
        </p:spPr>
        <p:txBody>
          <a:bodyPr>
            <a:normAutofit fontScale="92500" lnSpcReduction="20000"/>
          </a:bodyPr>
          <a:lstStyle/>
          <a:p>
            <a:r>
              <a:rPr lang="en-US" sz="1701" b="1" dirty="0"/>
              <a:t>Learn more about how to protect yourself from crime -- and get your landlord to intervene if necessary -- in </a:t>
            </a:r>
            <a:r>
              <a:rPr lang="en-US" sz="1701" b="1" dirty="0">
                <a:hlinkClick r:id="rId3" tooltip="Learn more about this Nolo product.">
                  <a:extLst>
                    <a:ext uri="{A12FA001-AC4F-418D-AE19-62706E023703}">
                      <ahyp:hlinkClr xmlns:ahyp="http://schemas.microsoft.com/office/drawing/2018/hyperlinkcolor" val="tx"/>
                    </a:ext>
                  </a:extLst>
                </a:hlinkClick>
              </a:rPr>
              <a:t>Every Tenant's Legal Guide</a:t>
            </a:r>
            <a:r>
              <a:rPr lang="en-US" sz="1701" b="1" dirty="0"/>
              <a:t>, by Janet Portman and Marcia Stewart (Nolo).  This book also covers important steps you can take in inspecting a place to live, negotiating a lease or rental agreement, getting your security deposit back, and more.</a:t>
            </a:r>
          </a:p>
          <a:p>
            <a:endParaRPr lang="en-US" sz="1701" b="1" dirty="0"/>
          </a:p>
          <a:p>
            <a:r>
              <a:rPr lang="en-US" sz="1701" b="1" dirty="0"/>
              <a:t>Deal with an eviction properly. Know when to fight an eviction notice -- and when to move. If you feel the landlord is clearly in the wrong (for example, you haven't received proper notice, the premises are uninhabitable), you may want to fight the eviction. But unless you have the law and provable facts on your side, fighting an eviction notice can be short-sighted. If you lose an eviction lawsuit, you may end up hundreds (even thousands) of dollars in debt, which will damage your credit rating and your ability to easily rent from future landlords. For more information on eviction, see the </a:t>
            </a:r>
            <a:r>
              <a:rPr lang="en-US" sz="1701" b="1" dirty="0">
                <a:hlinkClick r:id="rId4">
                  <a:extLst>
                    <a:ext uri="{A12FA001-AC4F-418D-AE19-62706E023703}">
                      <ahyp:hlinkClr xmlns:ahyp="http://schemas.microsoft.com/office/drawing/2018/hyperlinkcolor" val="tx"/>
                    </a:ext>
                  </a:extLst>
                </a:hlinkClick>
              </a:rPr>
              <a:t>Renters' &amp; Tenants' Rights</a:t>
            </a:r>
            <a:r>
              <a:rPr lang="en-US" sz="1701" b="1" dirty="0"/>
              <a:t> area of Nolo's website.</a:t>
            </a:r>
          </a:p>
          <a:p>
            <a:endParaRPr lang="en-US" sz="1600" b="1" dirty="0"/>
          </a:p>
          <a:p>
            <a:r>
              <a:rPr lang="en-US" sz="1701" b="1" dirty="0"/>
              <a:t>Landlord-tenant disputes are a common occurrence in the renting process. Many of these disputes can be avoided if landlords and tenants are aware of their rights and responsibilities. The Attorney General's role in landlord-tenant disputes is limited. We are not authorized by law to provide legal advice or private legal services to individual citizens. </a:t>
            </a:r>
          </a:p>
          <a:p>
            <a:endParaRPr lang="en-US" sz="1600" b="1" dirty="0"/>
          </a:p>
          <a:p>
            <a:r>
              <a:rPr lang="en-US" sz="1701" b="1" dirty="0"/>
              <a:t>The rights and duties of landlords and tenants in South Dakota are spelled out in federal law, state statutes, local ordinances, safety and housing codes, common law, contract law and a number of court decisions. These responsi­bilities can vary from place to place around the state. Tenants in federal hous­ing and other forms of subsidized housing may have additional rights under federal law not covered in this summary. Those tenants should check their leases for further information regarding federal statutes or mandates. </a:t>
            </a:r>
          </a:p>
          <a:p>
            <a:endParaRPr lang="en-US" sz="1600" b="1" dirty="0"/>
          </a:p>
          <a:p>
            <a:r>
              <a:rPr lang="en-US" sz="1600" b="1" dirty="0"/>
              <a:t>The local building inspector or state or local health department, are the au­thorities to contact if your complaint relates to the health or safety of tenant(s). The name, address, and telephone number of those organizations can be found in your local telephone book under city, county or state government. If you feel your grievance merits legal action, we suggest that you consult with a private attorney regarding the merit of your case. You also have the option of using small claims court. Additional information about this procedure is available from the Clerk of Courts office located at your county courthouse.</a:t>
            </a:r>
          </a:p>
        </p:txBody>
      </p:sp>
    </p:spTree>
    <p:extLst>
      <p:ext uri="{BB962C8B-B14F-4D97-AF65-F5344CB8AC3E}">
        <p14:creationId xmlns:p14="http://schemas.microsoft.com/office/powerpoint/2010/main" val="3797337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11C699-ADD3-4D20-82B6-7034D394B715}"/>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2D78FA6-E2C9-4A18-A618-35BD63C75425}"/>
              </a:ext>
            </a:extLst>
          </p:cNvPr>
          <p:cNvSpPr>
            <a:spLocks noGrp="1"/>
          </p:cNvSpPr>
          <p:nvPr>
            <p:ph type="title"/>
          </p:nvPr>
        </p:nvSpPr>
        <p:spPr>
          <a:xfrm>
            <a:off x="712365" y="365127"/>
            <a:ext cx="10515600" cy="1325562"/>
          </a:xfrm>
        </p:spPr>
        <p:txBody>
          <a:bodyPr/>
          <a:lstStyle/>
          <a:p>
            <a:pPr algn="ctr"/>
            <a:r>
              <a:rPr lang="en-US" b="1" dirty="0"/>
              <a:t>Quiet Enjoyment</a:t>
            </a:r>
          </a:p>
        </p:txBody>
      </p:sp>
      <p:sp>
        <p:nvSpPr>
          <p:cNvPr id="3" name="Content Placeholder 2">
            <a:extLst>
              <a:ext uri="{FF2B5EF4-FFF2-40B4-BE49-F238E27FC236}">
                <a16:creationId xmlns:a16="http://schemas.microsoft.com/office/drawing/2014/main" id="{A793F0CA-6D53-4F44-8E4F-BBAE669D05A7}"/>
              </a:ext>
            </a:extLst>
          </p:cNvPr>
          <p:cNvSpPr>
            <a:spLocks noGrp="1"/>
          </p:cNvSpPr>
          <p:nvPr>
            <p:ph idx="1"/>
          </p:nvPr>
        </p:nvSpPr>
        <p:spPr>
          <a:xfrm>
            <a:off x="293617" y="1690690"/>
            <a:ext cx="11719419" cy="5037282"/>
          </a:xfrm>
        </p:spPr>
        <p:txBody>
          <a:bodyPr>
            <a:normAutofit fontScale="85000" lnSpcReduction="10000"/>
          </a:bodyPr>
          <a:lstStyle/>
          <a:p>
            <a:r>
              <a:rPr lang="en-US" b="1" dirty="0"/>
              <a:t>A tenant has the right to possession and "quiet enjoyment" of the property he or she is renting -that is, to be free from unreasonable interference by the landlord or other persons.</a:t>
            </a:r>
          </a:p>
          <a:p>
            <a:r>
              <a:rPr lang="en-US" b="1" dirty="0"/>
              <a:t>The landlord has the right to make a reasonable in­spection, but only with a prior 24-hour notice to the tenant and at a reasonable time. Only in the event of an emergency may a landlord lawfully enter your apartment without notice to you.</a:t>
            </a:r>
          </a:p>
          <a:p>
            <a:r>
              <a:rPr lang="en-US" b="1" dirty="0"/>
              <a:t>If it is impossible for you and your landlord to arrange a time they can come over, you may need to leave your key with a friend or relative or let the landlord make repairs when you are gone. If your time schedule forces your landlord to pay more for repairs (such as having to pay weekend rates to a plumber who could have come over during working hours) that cost could be passed on to the tenant.</a:t>
            </a:r>
          </a:p>
          <a:p>
            <a:r>
              <a:rPr lang="en-US" b="1" dirty="0"/>
              <a:t>Also, if the landlord is sell­ing your rental unit, real estate agents are subject to the same rules about en­tering your property as your landlord.</a:t>
            </a:r>
          </a:p>
          <a:p>
            <a:r>
              <a:rPr lang="en-US" b="1" dirty="0"/>
              <a:t>If a tenant continues to refuse reasona­ble entry to a landlord, the landlord can get a court order allowing entry or evicting the tenant and recovering actual money losses. </a:t>
            </a:r>
          </a:p>
        </p:txBody>
      </p:sp>
    </p:spTree>
    <p:extLst>
      <p:ext uri="{BB962C8B-B14F-4D97-AF65-F5344CB8AC3E}">
        <p14:creationId xmlns:p14="http://schemas.microsoft.com/office/powerpoint/2010/main" val="1214033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6E3CE3-E21E-4D33-B5C3-36CAE757B0B7}"/>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3F3B506-3231-4A15-9D51-3B0A7E628D78}"/>
              </a:ext>
            </a:extLst>
          </p:cNvPr>
          <p:cNvSpPr>
            <a:spLocks noGrp="1"/>
          </p:cNvSpPr>
          <p:nvPr>
            <p:ph type="title"/>
          </p:nvPr>
        </p:nvSpPr>
        <p:spPr/>
        <p:txBody>
          <a:bodyPr/>
          <a:lstStyle/>
          <a:p>
            <a:pPr algn="ctr"/>
            <a:r>
              <a:rPr lang="en-US" b="1" dirty="0"/>
              <a:t>Habitability: right to repair</a:t>
            </a:r>
          </a:p>
        </p:txBody>
      </p:sp>
      <p:sp>
        <p:nvSpPr>
          <p:cNvPr id="3" name="Content Placeholder 2">
            <a:extLst>
              <a:ext uri="{FF2B5EF4-FFF2-40B4-BE49-F238E27FC236}">
                <a16:creationId xmlns:a16="http://schemas.microsoft.com/office/drawing/2014/main" id="{A7FCBD35-31BA-4D75-9611-6E6D240672B6}"/>
              </a:ext>
            </a:extLst>
          </p:cNvPr>
          <p:cNvSpPr>
            <a:spLocks noGrp="1"/>
          </p:cNvSpPr>
          <p:nvPr>
            <p:ph idx="1"/>
          </p:nvPr>
        </p:nvSpPr>
        <p:spPr>
          <a:xfrm>
            <a:off x="234892" y="1825625"/>
            <a:ext cx="11719421" cy="4835235"/>
          </a:xfrm>
        </p:spPr>
        <p:txBody>
          <a:bodyPr>
            <a:normAutofit fontScale="77500" lnSpcReduction="20000"/>
          </a:bodyPr>
          <a:lstStyle/>
          <a:p>
            <a:r>
              <a:rPr lang="en-US" b="1" dirty="0"/>
              <a:t>A landlord is required to keep rental premises in reasonable repair and fit for human habitation (except for damage caused by the tenant). This includes maintaining all electrical, plumbing and heating systems in a good and safe working order. This warranty of habitability cannot be waived or modified by the parties to the rental agreement. The parties, however, can agree to hold the tenant responsible for certain repairs instead of rent.</a:t>
            </a:r>
          </a:p>
          <a:p>
            <a:r>
              <a:rPr lang="en-US" b="1" dirty="0"/>
              <a:t>When the landlord fails to repair the tenant's dwelling, the tenant may pursue either of two reme­dies. The first is to vacate the premises, in which case the tenant will be dis­charged from all further obligations under the lease. The second is to have the tenant make the repairs on his or her own, in which case the tenant may de­duct the expense of the repairs from the rent.</a:t>
            </a:r>
          </a:p>
          <a:p>
            <a:r>
              <a:rPr lang="en-US" b="1" dirty="0"/>
              <a:t>These measures must be strictly followed. A tenant may wish to speak with a private attorney or legal aid office for advice before proceeding. Before the tenant can take either of these measures, he or she must give the landlord notice of the repairs that are need­ed, wait a reasonable length of time and act only when the landlord neglects to do so.</a:t>
            </a:r>
          </a:p>
          <a:p>
            <a:r>
              <a:rPr lang="en-US" b="1" dirty="0"/>
              <a:t>This notice to the landlord should always be in writing, should state the repairs needed, and should give a specific reasonable deadline for making the repairs. You may need proof that you requested repairs if there is a dispute. </a:t>
            </a:r>
          </a:p>
        </p:txBody>
      </p:sp>
    </p:spTree>
    <p:extLst>
      <p:ext uri="{BB962C8B-B14F-4D97-AF65-F5344CB8AC3E}">
        <p14:creationId xmlns:p14="http://schemas.microsoft.com/office/powerpoint/2010/main" val="2660329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B5FA06-ED21-46FC-9252-FE1E9F894939}"/>
              </a:ext>
            </a:extLst>
          </p:cNvPr>
          <p:cNvPicPr>
            <a:picLocks noChangeAspect="1"/>
          </p:cNvPicPr>
          <p:nvPr/>
        </p:nvPicPr>
        <p:blipFill>
          <a:blip r:embed="rId2"/>
          <a:stretch>
            <a:fillRect/>
          </a:stretch>
        </p:blipFill>
        <p:spPr>
          <a:xfrm>
            <a:off x="1" y="2"/>
            <a:ext cx="12192000" cy="6857999"/>
          </a:xfrm>
          <a:prstGeom prst="rect">
            <a:avLst/>
          </a:prstGeom>
        </p:spPr>
      </p:pic>
      <p:sp>
        <p:nvSpPr>
          <p:cNvPr id="2" name="Title 1">
            <a:extLst>
              <a:ext uri="{FF2B5EF4-FFF2-40B4-BE49-F238E27FC236}">
                <a16:creationId xmlns:a16="http://schemas.microsoft.com/office/drawing/2014/main" id="{5C90D045-4ED7-48BE-B822-2CCD355A0D99}"/>
              </a:ext>
            </a:extLst>
          </p:cNvPr>
          <p:cNvSpPr>
            <a:spLocks noGrp="1"/>
          </p:cNvSpPr>
          <p:nvPr>
            <p:ph type="title"/>
          </p:nvPr>
        </p:nvSpPr>
        <p:spPr/>
        <p:txBody>
          <a:bodyPr/>
          <a:lstStyle/>
          <a:p>
            <a:pPr algn="ctr"/>
            <a:r>
              <a:rPr lang="en-US" b="1" dirty="0"/>
              <a:t>Notice of entry</a:t>
            </a:r>
          </a:p>
        </p:txBody>
      </p:sp>
      <p:sp>
        <p:nvSpPr>
          <p:cNvPr id="3" name="Content Placeholder 2">
            <a:extLst>
              <a:ext uri="{FF2B5EF4-FFF2-40B4-BE49-F238E27FC236}">
                <a16:creationId xmlns:a16="http://schemas.microsoft.com/office/drawing/2014/main" id="{61224D42-62C1-4D86-AA55-C2FD33584F7B}"/>
              </a:ext>
            </a:extLst>
          </p:cNvPr>
          <p:cNvSpPr>
            <a:spLocks noGrp="1"/>
          </p:cNvSpPr>
          <p:nvPr>
            <p:ph idx="1"/>
          </p:nvPr>
        </p:nvSpPr>
        <p:spPr/>
        <p:txBody>
          <a:bodyPr/>
          <a:lstStyle/>
          <a:p>
            <a:r>
              <a:rPr lang="en-US" b="1" dirty="0"/>
              <a:t>The landlord has the right to make a reasona­ble inspection, but only with a prior 24-hour notice to the tenant and at a reasonable time. Only in the event of an emergency may a landlord lawfully enter your apartment without notice to you. </a:t>
            </a:r>
          </a:p>
          <a:p>
            <a:endParaRPr lang="en-US" b="1" dirty="0"/>
          </a:p>
          <a:p>
            <a:r>
              <a:rPr lang="en-US" b="1" dirty="0"/>
              <a:t>For more information, see SDCL 43-32-32 </a:t>
            </a:r>
          </a:p>
        </p:txBody>
      </p:sp>
    </p:spTree>
    <p:extLst>
      <p:ext uri="{BB962C8B-B14F-4D97-AF65-F5344CB8AC3E}">
        <p14:creationId xmlns:p14="http://schemas.microsoft.com/office/powerpoint/2010/main" val="2806798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085DA6-9EA3-4CCF-8D5C-7C9B6CE1EA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4C598-1B1C-492B-92F3-AB1E5D508A3B}"/>
              </a:ext>
            </a:extLst>
          </p:cNvPr>
          <p:cNvSpPr>
            <a:spLocks noGrp="1"/>
          </p:cNvSpPr>
          <p:nvPr>
            <p:ph type="title"/>
          </p:nvPr>
        </p:nvSpPr>
        <p:spPr/>
        <p:txBody>
          <a:bodyPr/>
          <a:lstStyle/>
          <a:p>
            <a:pPr algn="ctr"/>
            <a:r>
              <a:rPr lang="en-US" b="1" dirty="0"/>
              <a:t>Landlord rights &amp; responsibilities</a:t>
            </a:r>
          </a:p>
        </p:txBody>
      </p:sp>
      <p:sp>
        <p:nvSpPr>
          <p:cNvPr id="3" name="Content Placeholder 2">
            <a:extLst>
              <a:ext uri="{FF2B5EF4-FFF2-40B4-BE49-F238E27FC236}">
                <a16:creationId xmlns:a16="http://schemas.microsoft.com/office/drawing/2014/main" id="{3CD8BEEF-DA94-4FF2-8A57-AE3E5084C1A7}"/>
              </a:ext>
            </a:extLst>
          </p:cNvPr>
          <p:cNvSpPr>
            <a:spLocks noGrp="1"/>
          </p:cNvSpPr>
          <p:nvPr>
            <p:ph idx="1"/>
          </p:nvPr>
        </p:nvSpPr>
        <p:spPr>
          <a:xfrm>
            <a:off x="176170" y="1825625"/>
            <a:ext cx="11794921" cy="4893958"/>
          </a:xfrm>
        </p:spPr>
        <p:txBody>
          <a:bodyPr>
            <a:normAutofit fontScale="92500"/>
          </a:bodyPr>
          <a:lstStyle/>
          <a:p>
            <a:r>
              <a:rPr lang="en-US" b="1" dirty="0"/>
              <a:t>The responsibilities of the landlord are to keep the premises in habitable con­dition, and leave the tenant to the quiet enjoyment of the property. </a:t>
            </a:r>
          </a:p>
          <a:p>
            <a:r>
              <a:rPr lang="en-US" b="1" dirty="0"/>
              <a:t>The land­lord has the right to the rent money (provided premises have been kept in good condition) and also the right to the premises, in good condition, after the rental period has ended.</a:t>
            </a:r>
          </a:p>
          <a:p>
            <a:r>
              <a:rPr lang="en-US" b="1" dirty="0"/>
              <a:t>The landlord may also have other rights, as provided by a written rental agreement. A landlord has certain rights under certain cir­cumstances, including the right to require a security deposit and the right to evict a tenant.</a:t>
            </a:r>
          </a:p>
          <a:p>
            <a:r>
              <a:rPr lang="en-US" b="1" dirty="0"/>
              <a:t>A landlord may neither lock out a tenant nor interrupt the ser­vices, such as electric, gas, water or other essential services. Doing so could subject the landlord to damages of two (2) months free rent and return of any advance rent and deposit paid to the landlord. </a:t>
            </a:r>
          </a:p>
        </p:txBody>
      </p:sp>
    </p:spTree>
    <p:extLst>
      <p:ext uri="{BB962C8B-B14F-4D97-AF65-F5344CB8AC3E}">
        <p14:creationId xmlns:p14="http://schemas.microsoft.com/office/powerpoint/2010/main" val="4173340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53A6F3-8ED6-432D-9651-186545A5FF1C}"/>
              </a:ext>
            </a:extLst>
          </p:cNvPr>
          <p:cNvPicPr>
            <a:picLocks noChangeAspect="1"/>
          </p:cNvPicPr>
          <p:nvPr/>
        </p:nvPicPr>
        <p:blipFill>
          <a:blip r:embed="rId2"/>
          <a:stretch>
            <a:fillRect/>
          </a:stretch>
        </p:blipFill>
        <p:spPr>
          <a:xfrm>
            <a:off x="2" y="2"/>
            <a:ext cx="12191999" cy="6857999"/>
          </a:xfrm>
          <a:prstGeom prst="rect">
            <a:avLst/>
          </a:prstGeom>
        </p:spPr>
      </p:pic>
      <p:sp>
        <p:nvSpPr>
          <p:cNvPr id="2" name="Title 1">
            <a:extLst>
              <a:ext uri="{FF2B5EF4-FFF2-40B4-BE49-F238E27FC236}">
                <a16:creationId xmlns:a16="http://schemas.microsoft.com/office/drawing/2014/main" id="{057B909A-3E7D-4196-973F-923FAB4182C4}"/>
              </a:ext>
            </a:extLst>
          </p:cNvPr>
          <p:cNvSpPr>
            <a:spLocks noGrp="1"/>
          </p:cNvSpPr>
          <p:nvPr>
            <p:ph type="title"/>
          </p:nvPr>
        </p:nvSpPr>
        <p:spPr>
          <a:xfrm>
            <a:off x="838200" y="767798"/>
            <a:ext cx="10515600" cy="1325562"/>
          </a:xfrm>
        </p:spPr>
        <p:txBody>
          <a:bodyPr/>
          <a:lstStyle/>
          <a:p>
            <a:pPr algn="ctr"/>
            <a:r>
              <a:rPr lang="en-US" b="1" dirty="0"/>
              <a:t>HUD’s Mission Statement</a:t>
            </a:r>
          </a:p>
        </p:txBody>
      </p:sp>
      <p:sp>
        <p:nvSpPr>
          <p:cNvPr id="3" name="Content Placeholder 2">
            <a:extLst>
              <a:ext uri="{FF2B5EF4-FFF2-40B4-BE49-F238E27FC236}">
                <a16:creationId xmlns:a16="http://schemas.microsoft.com/office/drawing/2014/main" id="{F5E05B64-A1FC-4285-BE4A-A63BDDFFEC77}"/>
              </a:ext>
            </a:extLst>
          </p:cNvPr>
          <p:cNvSpPr>
            <a:spLocks noGrp="1"/>
          </p:cNvSpPr>
          <p:nvPr>
            <p:ph idx="1"/>
          </p:nvPr>
        </p:nvSpPr>
        <p:spPr>
          <a:xfrm>
            <a:off x="1878434" y="2619411"/>
            <a:ext cx="8574249" cy="2011312"/>
          </a:xfrm>
        </p:spPr>
        <p:txBody>
          <a:bodyPr/>
          <a:lstStyle/>
          <a:p>
            <a:pPr marL="0" indent="0" algn="ctr">
              <a:buNone/>
            </a:pPr>
            <a:r>
              <a:rPr lang="en-US" b="1" dirty="0"/>
              <a:t>“To promote adequate and affordable housing, economic opportunity and a suitable living environment free from discrimination.”</a:t>
            </a:r>
          </a:p>
          <a:p>
            <a:endParaRPr lang="en-US" b="1" dirty="0"/>
          </a:p>
        </p:txBody>
      </p:sp>
    </p:spTree>
    <p:extLst>
      <p:ext uri="{BB962C8B-B14F-4D97-AF65-F5344CB8AC3E}">
        <p14:creationId xmlns:p14="http://schemas.microsoft.com/office/powerpoint/2010/main" val="2318871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4B5564-10BD-4F48-A42E-2DE8DB1226E2}"/>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D5411CE-A443-48DE-B4FA-EF0ED9276AB3}"/>
              </a:ext>
            </a:extLst>
          </p:cNvPr>
          <p:cNvSpPr>
            <a:spLocks noGrp="1"/>
          </p:cNvSpPr>
          <p:nvPr>
            <p:ph type="title"/>
          </p:nvPr>
        </p:nvSpPr>
        <p:spPr/>
        <p:txBody>
          <a:bodyPr/>
          <a:lstStyle/>
          <a:p>
            <a:pPr algn="ctr"/>
            <a:r>
              <a:rPr lang="en-US" b="1" dirty="0"/>
              <a:t>Eviction</a:t>
            </a:r>
          </a:p>
        </p:txBody>
      </p:sp>
      <p:sp>
        <p:nvSpPr>
          <p:cNvPr id="3" name="Content Placeholder 2">
            <a:extLst>
              <a:ext uri="{FF2B5EF4-FFF2-40B4-BE49-F238E27FC236}">
                <a16:creationId xmlns:a16="http://schemas.microsoft.com/office/drawing/2014/main" id="{B70B01B7-1BA0-4BBF-9BD1-67C8914345CF}"/>
              </a:ext>
            </a:extLst>
          </p:cNvPr>
          <p:cNvSpPr>
            <a:spLocks noGrp="1"/>
          </p:cNvSpPr>
          <p:nvPr>
            <p:ph idx="1"/>
          </p:nvPr>
        </p:nvSpPr>
        <p:spPr>
          <a:xfrm>
            <a:off x="246080" y="1747896"/>
            <a:ext cx="11783735" cy="4919125"/>
          </a:xfrm>
        </p:spPr>
        <p:txBody>
          <a:bodyPr/>
          <a:lstStyle/>
          <a:p>
            <a:r>
              <a:rPr lang="en-US" b="1" dirty="0"/>
              <a:t>The only lawful way to evict a tenant is for the landlord to obtain a court order signed by the circuit court or magistrate judge.</a:t>
            </a:r>
          </a:p>
          <a:p>
            <a:endParaRPr lang="en-US" b="1" dirty="0"/>
          </a:p>
          <a:p>
            <a:r>
              <a:rPr lang="en-US" b="1" dirty="0"/>
              <a:t>This is obtained in a lawsuit called a "Forcible Entry and Detainer" action. After giving a three-day notice, a landlord can secure a court order. to have a tenant evicted if:</a:t>
            </a:r>
          </a:p>
          <a:p>
            <a:r>
              <a:rPr lang="en-US" b="1" dirty="0"/>
              <a:t>The person by force, intimidation, or fraud, goes onto the property of someone else that has rightful possession and takes over the possession.</a:t>
            </a:r>
          </a:p>
          <a:p>
            <a:r>
              <a:rPr lang="en-US" b="1" dirty="0"/>
              <a:t>Or if they en­tered the property peacefully but by force, menace, or threat of violence, keeps possession of the property.</a:t>
            </a:r>
          </a:p>
          <a:p>
            <a:endParaRPr lang="en-US" b="1" dirty="0"/>
          </a:p>
        </p:txBody>
      </p:sp>
    </p:spTree>
    <p:extLst>
      <p:ext uri="{BB962C8B-B14F-4D97-AF65-F5344CB8AC3E}">
        <p14:creationId xmlns:p14="http://schemas.microsoft.com/office/powerpoint/2010/main" val="1991497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0808FD-FB10-497B-9661-A39A4556599F}"/>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E9C1664-20C6-49F4-B587-B029239E8B19}"/>
              </a:ext>
            </a:extLst>
          </p:cNvPr>
          <p:cNvSpPr>
            <a:spLocks noGrp="1"/>
          </p:cNvSpPr>
          <p:nvPr>
            <p:ph type="title"/>
          </p:nvPr>
        </p:nvSpPr>
        <p:spPr/>
        <p:txBody>
          <a:bodyPr/>
          <a:lstStyle/>
          <a:p>
            <a:pPr algn="ctr"/>
            <a:r>
              <a:rPr lang="en-US" b="1" dirty="0"/>
              <a:t>Continued</a:t>
            </a:r>
          </a:p>
        </p:txBody>
      </p:sp>
      <p:sp>
        <p:nvSpPr>
          <p:cNvPr id="3" name="Content Placeholder 2">
            <a:extLst>
              <a:ext uri="{FF2B5EF4-FFF2-40B4-BE49-F238E27FC236}">
                <a16:creationId xmlns:a16="http://schemas.microsoft.com/office/drawing/2014/main" id="{204DF481-9E97-4E43-A836-FE56BD96C983}"/>
              </a:ext>
            </a:extLst>
          </p:cNvPr>
          <p:cNvSpPr>
            <a:spLocks noGrp="1"/>
          </p:cNvSpPr>
          <p:nvPr>
            <p:ph idx="1"/>
          </p:nvPr>
        </p:nvSpPr>
        <p:spPr>
          <a:xfrm>
            <a:off x="279683" y="1825626"/>
            <a:ext cx="11490072" cy="4667250"/>
          </a:xfrm>
        </p:spPr>
        <p:txBody>
          <a:bodyPr>
            <a:normAutofit/>
          </a:bodyPr>
          <a:lstStyle/>
          <a:p>
            <a:r>
              <a:rPr lang="en-US" b="1" dirty="0"/>
              <a:t>The tenant is in unlawful possession of the landlord's property (by remaining on the property after the expiration of a rental agreement or failing to pay rent for more than three days after it is due).</a:t>
            </a:r>
          </a:p>
          <a:p>
            <a:r>
              <a:rPr lang="en-US" b="1" dirty="0"/>
              <a:t>The tenant substantially damages the premises.</a:t>
            </a:r>
          </a:p>
          <a:p>
            <a:r>
              <a:rPr lang="en-US" b="1" dirty="0"/>
              <a:t>The tenant does or fails to do something which, under the terms of the lease, is identical to cancellation. A tenant must be given three (3) days notice to vacate before a Forcible Entry or Detainer action can be commenced by a landlord.</a:t>
            </a:r>
          </a:p>
          <a:p>
            <a:r>
              <a:rPr lang="en-US" b="1" dirty="0"/>
              <a:t>If the tenant refuses to move after three (3) days, the landlord can then file a law­suit (Forcible Entry and Detainer) for eviction. </a:t>
            </a:r>
          </a:p>
        </p:txBody>
      </p:sp>
    </p:spTree>
    <p:extLst>
      <p:ext uri="{BB962C8B-B14F-4D97-AF65-F5344CB8AC3E}">
        <p14:creationId xmlns:p14="http://schemas.microsoft.com/office/powerpoint/2010/main" val="1782002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333DB8-6574-4C31-8DBE-279A719DA21C}"/>
              </a:ext>
            </a:extLst>
          </p:cNvPr>
          <p:cNvPicPr>
            <a:picLocks noChangeAspect="1"/>
          </p:cNvPicPr>
          <p:nvPr/>
        </p:nvPicPr>
        <p:blipFill>
          <a:blip r:embed="rId2"/>
          <a:stretch>
            <a:fillRect/>
          </a:stretch>
        </p:blipFill>
        <p:spPr>
          <a:xfrm>
            <a:off x="2" y="0"/>
            <a:ext cx="12191999" cy="6858000"/>
          </a:xfrm>
          <a:prstGeom prst="rect">
            <a:avLst/>
          </a:prstGeom>
        </p:spPr>
      </p:pic>
      <p:sp>
        <p:nvSpPr>
          <p:cNvPr id="2" name="Title 1">
            <a:extLst>
              <a:ext uri="{FF2B5EF4-FFF2-40B4-BE49-F238E27FC236}">
                <a16:creationId xmlns:a16="http://schemas.microsoft.com/office/drawing/2014/main" id="{32B6F2F0-A005-4BDC-B80F-3CF3609C6EF6}"/>
              </a:ext>
            </a:extLst>
          </p:cNvPr>
          <p:cNvSpPr>
            <a:spLocks noGrp="1"/>
          </p:cNvSpPr>
          <p:nvPr>
            <p:ph type="title"/>
          </p:nvPr>
        </p:nvSpPr>
        <p:spPr/>
        <p:txBody>
          <a:bodyPr/>
          <a:lstStyle/>
          <a:p>
            <a:pPr algn="ctr"/>
            <a:r>
              <a:rPr lang="en-US" b="1" dirty="0"/>
              <a:t>Quick contact reference guide</a:t>
            </a:r>
          </a:p>
        </p:txBody>
      </p:sp>
      <p:sp>
        <p:nvSpPr>
          <p:cNvPr id="3" name="Content Placeholder 2">
            <a:extLst>
              <a:ext uri="{FF2B5EF4-FFF2-40B4-BE49-F238E27FC236}">
                <a16:creationId xmlns:a16="http://schemas.microsoft.com/office/drawing/2014/main" id="{13D49146-EB19-4E2F-BFBF-234A28672D24}"/>
              </a:ext>
            </a:extLst>
          </p:cNvPr>
          <p:cNvSpPr>
            <a:spLocks noGrp="1"/>
          </p:cNvSpPr>
          <p:nvPr>
            <p:ph idx="1"/>
          </p:nvPr>
        </p:nvSpPr>
        <p:spPr>
          <a:xfrm>
            <a:off x="377506" y="1770960"/>
            <a:ext cx="11551640" cy="4902345"/>
          </a:xfrm>
        </p:spPr>
        <p:txBody>
          <a:bodyPr>
            <a:normAutofit lnSpcReduction="10000"/>
          </a:bodyPr>
          <a:lstStyle/>
          <a:p>
            <a:r>
              <a:rPr lang="en-US" b="1" dirty="0"/>
              <a:t>Dakota Plains Legal Services PO Box 727 Mission SD 57555-0727 Phone: 605-658-2297 or 605-856-4444</a:t>
            </a:r>
          </a:p>
          <a:p>
            <a:endParaRPr lang="en-US" b="1" dirty="0"/>
          </a:p>
          <a:p>
            <a:r>
              <a:rPr lang="en-US" b="1" dirty="0"/>
              <a:t>Branch Offices in Eagle Butte, Fort Thompson, Pine Ridge, Rapid City &amp; Sisseton. </a:t>
            </a:r>
          </a:p>
          <a:p>
            <a:endParaRPr lang="en-US" b="1" dirty="0"/>
          </a:p>
          <a:p>
            <a:r>
              <a:rPr lang="en-US" b="1" dirty="0"/>
              <a:t>East River Legal Services 335 N Main Ave #300 Sioux Falls SD 57104 Phone: 605-336-9230 or 1-800-952-3015 </a:t>
            </a:r>
          </a:p>
          <a:p>
            <a:endParaRPr lang="en-US" b="1" dirty="0"/>
          </a:p>
          <a:p>
            <a:r>
              <a:rPr lang="en-US" b="1" dirty="0"/>
              <a:t>SD Lawyer Referral Services (SD State Bar Assoc) 222 E Capitol Pierre SD 57501 Phone: 605-224-7554 or 1-800-952-2333</a:t>
            </a:r>
          </a:p>
        </p:txBody>
      </p:sp>
    </p:spTree>
    <p:extLst>
      <p:ext uri="{BB962C8B-B14F-4D97-AF65-F5344CB8AC3E}">
        <p14:creationId xmlns:p14="http://schemas.microsoft.com/office/powerpoint/2010/main" val="3367036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BD839E-A028-471E-8294-F7601A02B5F9}"/>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5A1CB9D-6E4D-484A-A96B-74757A44B565}"/>
              </a:ext>
            </a:extLst>
          </p:cNvPr>
          <p:cNvSpPr>
            <a:spLocks noGrp="1"/>
          </p:cNvSpPr>
          <p:nvPr>
            <p:ph type="title"/>
          </p:nvPr>
        </p:nvSpPr>
        <p:spPr/>
        <p:txBody>
          <a:bodyPr/>
          <a:lstStyle/>
          <a:p>
            <a:pPr algn="ctr"/>
            <a:r>
              <a:rPr lang="en-US" b="1" dirty="0"/>
              <a:t>Questions to ask before renting</a:t>
            </a:r>
          </a:p>
        </p:txBody>
      </p:sp>
      <p:sp>
        <p:nvSpPr>
          <p:cNvPr id="3" name="Content Placeholder 2">
            <a:extLst>
              <a:ext uri="{FF2B5EF4-FFF2-40B4-BE49-F238E27FC236}">
                <a16:creationId xmlns:a16="http://schemas.microsoft.com/office/drawing/2014/main" id="{61DA3ADC-AC84-4CAD-8799-79349FD92A06}"/>
              </a:ext>
            </a:extLst>
          </p:cNvPr>
          <p:cNvSpPr>
            <a:spLocks noGrp="1"/>
          </p:cNvSpPr>
          <p:nvPr>
            <p:ph idx="1"/>
          </p:nvPr>
        </p:nvSpPr>
        <p:spPr>
          <a:xfrm>
            <a:off x="279683" y="1821107"/>
            <a:ext cx="11506850" cy="4826845"/>
          </a:xfrm>
        </p:spPr>
        <p:txBody>
          <a:bodyPr>
            <a:normAutofit fontScale="77500" lnSpcReduction="20000"/>
          </a:bodyPr>
          <a:lstStyle/>
          <a:p>
            <a:r>
              <a:rPr lang="en-US" b="1" dirty="0"/>
              <a:t>How expensive is rent? Can I afford it?</a:t>
            </a:r>
          </a:p>
          <a:p>
            <a:r>
              <a:rPr lang="en-US" b="1" dirty="0"/>
              <a:t>Does rent include utilities such as water/sewer, heat, garbage or even cable?</a:t>
            </a:r>
          </a:p>
          <a:p>
            <a:r>
              <a:rPr lang="en-US" b="1" dirty="0"/>
              <a:t>If utilities are not included, what do they typically cost in the summer &amp; winter months?</a:t>
            </a:r>
          </a:p>
          <a:p>
            <a:r>
              <a:rPr lang="en-US" b="1" dirty="0"/>
              <a:t>What day is rent due &amp; is there a grace period?</a:t>
            </a:r>
          </a:p>
          <a:p>
            <a:r>
              <a:rPr lang="en-US" b="1" dirty="0"/>
              <a:t>If pets are accepted, what is the deposit amount &amp; is it refundable?</a:t>
            </a:r>
          </a:p>
          <a:p>
            <a:r>
              <a:rPr lang="en-US" b="1" dirty="0"/>
              <a:t>Do I have to pay for the apartment to be professionally cleaned (such as carpets, blinds or oven) when I move out?</a:t>
            </a:r>
          </a:p>
          <a:p>
            <a:r>
              <a:rPr lang="en-US" b="1" dirty="0"/>
              <a:t>Does the landlord require you to purchase renters insurance?</a:t>
            </a:r>
          </a:p>
          <a:p>
            <a:r>
              <a:rPr lang="en-US" b="1" dirty="0"/>
              <a:t>If renting a single-family home, who is responsible for mowing the grass &amp; the snow removal?</a:t>
            </a:r>
          </a:p>
          <a:p>
            <a:r>
              <a:rPr lang="en-US" b="1" dirty="0"/>
              <a:t>Do you have assigned parking?</a:t>
            </a:r>
          </a:p>
          <a:p>
            <a:r>
              <a:rPr lang="en-US" b="1" dirty="0"/>
              <a:t>Is smoking allowed?</a:t>
            </a:r>
          </a:p>
          <a:p>
            <a:r>
              <a:rPr lang="en-US" b="1" dirty="0"/>
              <a:t>Can a satellite dish be installed?</a:t>
            </a:r>
          </a:p>
          <a:p>
            <a:r>
              <a:rPr lang="en-US" b="1" dirty="0"/>
              <a:t>Can you hang things on the walls? If so, do you have to patch the holes &amp; paint before moving out?</a:t>
            </a:r>
          </a:p>
        </p:txBody>
      </p:sp>
    </p:spTree>
    <p:extLst>
      <p:ext uri="{BB962C8B-B14F-4D97-AF65-F5344CB8AC3E}">
        <p14:creationId xmlns:p14="http://schemas.microsoft.com/office/powerpoint/2010/main" val="3112918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28A847-5DC4-432A-A074-810BE2DF40B3}"/>
              </a:ext>
            </a:extLst>
          </p:cNvPr>
          <p:cNvPicPr>
            <a:picLocks noChangeAspect="1"/>
          </p:cNvPicPr>
          <p:nvPr/>
        </p:nvPicPr>
        <p:blipFill>
          <a:blip r:embed="rId2"/>
          <a:stretch>
            <a:fillRect/>
          </a:stretch>
        </p:blipFill>
        <p:spPr>
          <a:xfrm>
            <a:off x="1" y="0"/>
            <a:ext cx="12192000" cy="6858000"/>
          </a:xfrm>
          <a:prstGeom prst="rect">
            <a:avLst/>
          </a:prstGeom>
        </p:spPr>
      </p:pic>
      <p:sp>
        <p:nvSpPr>
          <p:cNvPr id="5" name="Title 4">
            <a:extLst>
              <a:ext uri="{FF2B5EF4-FFF2-40B4-BE49-F238E27FC236}">
                <a16:creationId xmlns:a16="http://schemas.microsoft.com/office/drawing/2014/main" id="{336E4B0A-6403-4890-A479-DA4E95176D20}"/>
              </a:ext>
            </a:extLst>
          </p:cNvPr>
          <p:cNvSpPr>
            <a:spLocks noGrp="1"/>
          </p:cNvSpPr>
          <p:nvPr>
            <p:ph type="title"/>
          </p:nvPr>
        </p:nvSpPr>
        <p:spPr/>
        <p:txBody>
          <a:bodyPr/>
          <a:lstStyle/>
          <a:p>
            <a:pPr algn="ctr"/>
            <a:r>
              <a:rPr lang="en-US" b="1" dirty="0"/>
              <a:t>Before renting or buying a pre-1978 home or apartment, federal law requires: </a:t>
            </a:r>
          </a:p>
        </p:txBody>
      </p:sp>
      <p:pic>
        <p:nvPicPr>
          <p:cNvPr id="4" name="Content Placeholder 3">
            <a:extLst>
              <a:ext uri="{FF2B5EF4-FFF2-40B4-BE49-F238E27FC236}">
                <a16:creationId xmlns:a16="http://schemas.microsoft.com/office/drawing/2014/main" id="{7B3FDCFB-2298-4E93-99EA-D69A83EB43CC}"/>
              </a:ext>
            </a:extLst>
          </p:cNvPr>
          <p:cNvPicPr>
            <a:picLocks noGrp="1" noChangeAspect="1"/>
          </p:cNvPicPr>
          <p:nvPr>
            <p:ph sz="half" idx="1"/>
          </p:nvPr>
        </p:nvPicPr>
        <p:blipFill>
          <a:blip r:embed="rId3"/>
          <a:stretch>
            <a:fillRect/>
          </a:stretch>
        </p:blipFill>
        <p:spPr>
          <a:xfrm>
            <a:off x="2019312" y="1825626"/>
            <a:ext cx="2819379" cy="4351338"/>
          </a:xfrm>
          <a:prstGeom prst="rect">
            <a:avLst/>
          </a:prstGeom>
        </p:spPr>
      </p:pic>
      <p:sp>
        <p:nvSpPr>
          <p:cNvPr id="6" name="Content Placeholder 5">
            <a:extLst>
              <a:ext uri="{FF2B5EF4-FFF2-40B4-BE49-F238E27FC236}">
                <a16:creationId xmlns:a16="http://schemas.microsoft.com/office/drawing/2014/main" id="{858C4403-3851-4AEB-B20A-B57B5E7ED7CE}"/>
              </a:ext>
            </a:extLst>
          </p:cNvPr>
          <p:cNvSpPr>
            <a:spLocks noGrp="1"/>
          </p:cNvSpPr>
          <p:nvPr>
            <p:ph sz="half" idx="2"/>
          </p:nvPr>
        </p:nvSpPr>
        <p:spPr>
          <a:xfrm>
            <a:off x="5461234" y="1825626"/>
            <a:ext cx="5892567" cy="4591953"/>
          </a:xfrm>
        </p:spPr>
        <p:txBody>
          <a:bodyPr>
            <a:normAutofit fontScale="92500" lnSpcReduction="20000"/>
          </a:bodyPr>
          <a:lstStyle/>
          <a:p>
            <a:r>
              <a:rPr lang="en-US" b="1" dirty="0"/>
              <a:t>Sellers must disclose known information on lead-based paint or lead ­based paint hazards before selling a house.</a:t>
            </a:r>
          </a:p>
          <a:p>
            <a:r>
              <a:rPr lang="en-US" b="1" dirty="0"/>
              <a:t>Real estate sales contracts must include a specific warning statement about lead-based paint. Buyers have up to 10 days to check for lead.</a:t>
            </a:r>
          </a:p>
          <a:p>
            <a:r>
              <a:rPr lang="en-US" b="1" dirty="0"/>
              <a:t>Landlords must disclose known information on lead-based paint and lead-based paint hazards before leases take effect.</a:t>
            </a:r>
          </a:p>
          <a:p>
            <a:r>
              <a:rPr lang="en-US" b="1" dirty="0"/>
              <a:t>Leases must include a specific warning statement about lead-based paint.</a:t>
            </a:r>
          </a:p>
        </p:txBody>
      </p:sp>
    </p:spTree>
    <p:extLst>
      <p:ext uri="{BB962C8B-B14F-4D97-AF65-F5344CB8AC3E}">
        <p14:creationId xmlns:p14="http://schemas.microsoft.com/office/powerpoint/2010/main" val="36363949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F6EF8D-BC1E-4BE2-8B73-CF9D796B5C1B}"/>
              </a:ext>
            </a:extLst>
          </p:cNvPr>
          <p:cNvPicPr>
            <a:picLocks noChangeAspect="1"/>
          </p:cNvPicPr>
          <p:nvPr/>
        </p:nvPicPr>
        <p:blipFill>
          <a:blip r:embed="rId2"/>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538CF5F3-BCF3-4864-B45A-7D1CD4F94F28}"/>
              </a:ext>
            </a:extLst>
          </p:cNvPr>
          <p:cNvSpPr>
            <a:spLocks noGrp="1"/>
          </p:cNvSpPr>
          <p:nvPr>
            <p:ph type="title"/>
          </p:nvPr>
        </p:nvSpPr>
        <p:spPr/>
        <p:txBody>
          <a:bodyPr/>
          <a:lstStyle/>
          <a:p>
            <a:pPr algn="ctr"/>
            <a:r>
              <a:rPr lang="en-US" b="1" dirty="0"/>
              <a:t>Simple Steps to Protect Your Family from Lead Hazards </a:t>
            </a:r>
          </a:p>
        </p:txBody>
      </p:sp>
      <p:sp>
        <p:nvSpPr>
          <p:cNvPr id="3" name="Content Placeholder 2">
            <a:extLst>
              <a:ext uri="{FF2B5EF4-FFF2-40B4-BE49-F238E27FC236}">
                <a16:creationId xmlns:a16="http://schemas.microsoft.com/office/drawing/2014/main" id="{71854C29-8FBC-4C27-A12B-94EAE9207B65}"/>
              </a:ext>
            </a:extLst>
          </p:cNvPr>
          <p:cNvSpPr>
            <a:spLocks noGrp="1"/>
          </p:cNvSpPr>
          <p:nvPr>
            <p:ph idx="1"/>
          </p:nvPr>
        </p:nvSpPr>
        <p:spPr>
          <a:xfrm>
            <a:off x="353736" y="1821105"/>
            <a:ext cx="11484528" cy="4826846"/>
          </a:xfrm>
        </p:spPr>
        <p:txBody>
          <a:bodyPr>
            <a:normAutofit lnSpcReduction="10000"/>
          </a:bodyPr>
          <a:lstStyle/>
          <a:p>
            <a:r>
              <a:rPr lang="en-US" b="1" dirty="0"/>
              <a:t>Don't try to remove lead-based paint yourself.</a:t>
            </a:r>
          </a:p>
          <a:p>
            <a:endParaRPr lang="en-US" b="1" dirty="0"/>
          </a:p>
          <a:p>
            <a:r>
              <a:rPr lang="en-US" b="1" dirty="0"/>
              <a:t>Always keep painted surfaces in good condition to minimize deterioration.</a:t>
            </a:r>
          </a:p>
          <a:p>
            <a:endParaRPr lang="en-US" b="1" dirty="0"/>
          </a:p>
          <a:p>
            <a:r>
              <a:rPr lang="en-US" b="1" dirty="0"/>
              <a:t>Get your home checked for lead hazards. Find a certified inspector or risk assessor at epa.gov/lead.</a:t>
            </a:r>
          </a:p>
          <a:p>
            <a:endParaRPr lang="en-US" b="1" dirty="0"/>
          </a:p>
          <a:p>
            <a:r>
              <a:rPr lang="en-US" b="1" dirty="0"/>
              <a:t>Talk to your landlord about fixing surfaces with peeling or chipping paint.</a:t>
            </a:r>
          </a:p>
          <a:p>
            <a:endParaRPr lang="en-US" b="1" dirty="0"/>
          </a:p>
          <a:p>
            <a:r>
              <a:rPr lang="en-US" b="1" dirty="0"/>
              <a:t>Regularly clean floors, window sills, and other surfaces .</a:t>
            </a:r>
          </a:p>
          <a:p>
            <a:endParaRPr lang="en-US" b="1" dirty="0"/>
          </a:p>
        </p:txBody>
      </p:sp>
    </p:spTree>
    <p:extLst>
      <p:ext uri="{BB962C8B-B14F-4D97-AF65-F5344CB8AC3E}">
        <p14:creationId xmlns:p14="http://schemas.microsoft.com/office/powerpoint/2010/main" val="1161175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A65E20-8767-4859-8C93-9DED3E997A47}"/>
              </a:ext>
            </a:extLst>
          </p:cNvPr>
          <p:cNvPicPr>
            <a:picLocks noChangeAspect="1"/>
          </p:cNvPicPr>
          <p:nvPr/>
        </p:nvPicPr>
        <p:blipFill>
          <a:blip r:embed="rId2"/>
          <a:stretch>
            <a:fillRect/>
          </a:stretch>
        </p:blipFill>
        <p:spPr>
          <a:xfrm>
            <a:off x="2" y="0"/>
            <a:ext cx="12191999" cy="6858000"/>
          </a:xfrm>
          <a:prstGeom prst="rect">
            <a:avLst/>
          </a:prstGeom>
        </p:spPr>
      </p:pic>
      <p:sp>
        <p:nvSpPr>
          <p:cNvPr id="2" name="Title 1">
            <a:extLst>
              <a:ext uri="{FF2B5EF4-FFF2-40B4-BE49-F238E27FC236}">
                <a16:creationId xmlns:a16="http://schemas.microsoft.com/office/drawing/2014/main" id="{3A94A409-43BF-43A0-99D6-582CC7E0E6E0}"/>
              </a:ext>
            </a:extLst>
          </p:cNvPr>
          <p:cNvSpPr>
            <a:spLocks noGrp="1"/>
          </p:cNvSpPr>
          <p:nvPr>
            <p:ph type="title"/>
          </p:nvPr>
        </p:nvSpPr>
        <p:spPr/>
        <p:txBody>
          <a:bodyPr/>
          <a:lstStyle/>
          <a:p>
            <a:pPr algn="ctr"/>
            <a:r>
              <a:rPr lang="en-US" b="1" dirty="0"/>
              <a:t>U. S. Environmental Protection Agency (EPA) Regional Offices </a:t>
            </a:r>
          </a:p>
        </p:txBody>
      </p:sp>
      <p:sp>
        <p:nvSpPr>
          <p:cNvPr id="3" name="Content Placeholder 2">
            <a:extLst>
              <a:ext uri="{FF2B5EF4-FFF2-40B4-BE49-F238E27FC236}">
                <a16:creationId xmlns:a16="http://schemas.microsoft.com/office/drawing/2014/main" id="{778CCDE2-911F-4AFB-A2ED-8B7B7664DA0B}"/>
              </a:ext>
            </a:extLst>
          </p:cNvPr>
          <p:cNvSpPr>
            <a:spLocks noGrp="1"/>
          </p:cNvSpPr>
          <p:nvPr>
            <p:ph idx="1"/>
          </p:nvPr>
        </p:nvSpPr>
        <p:spPr>
          <a:xfrm>
            <a:off x="549131" y="2136019"/>
            <a:ext cx="11093741" cy="4575175"/>
          </a:xfrm>
        </p:spPr>
        <p:txBody>
          <a:bodyPr/>
          <a:lstStyle/>
          <a:p>
            <a:r>
              <a:rPr lang="en-US" b="1" dirty="0"/>
              <a:t>The mission of EPA is to protect human health and the environment.</a:t>
            </a:r>
          </a:p>
          <a:p>
            <a:endParaRPr lang="en-US" b="1" dirty="0"/>
          </a:p>
          <a:p>
            <a:r>
              <a:rPr lang="en-US" b="1" dirty="0"/>
              <a:t>Your Regional EPA Office can provide further information regarding regulations and lead protection programs. </a:t>
            </a:r>
          </a:p>
          <a:p>
            <a:endParaRPr lang="en-US" b="1" dirty="0"/>
          </a:p>
          <a:p>
            <a:r>
              <a:rPr lang="en-US" b="1" dirty="0"/>
              <a:t>Region 8 Regional Lead Contact U.S. EPA Region 8 1 595 Wynkoop St. Denver, CO 80202 (303) 31 2-6966 </a:t>
            </a:r>
          </a:p>
        </p:txBody>
      </p:sp>
    </p:spTree>
    <p:extLst>
      <p:ext uri="{BB962C8B-B14F-4D97-AF65-F5344CB8AC3E}">
        <p14:creationId xmlns:p14="http://schemas.microsoft.com/office/powerpoint/2010/main" val="22054221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062FA7-46A3-40BD-B7EB-442BA3C41C3F}"/>
              </a:ext>
            </a:extLst>
          </p:cNvPr>
          <p:cNvPicPr>
            <a:picLocks noChangeAspect="1"/>
          </p:cNvPicPr>
          <p:nvPr/>
        </p:nvPicPr>
        <p:blipFill>
          <a:blip r:embed="rId2"/>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BEA9ABE3-B8B5-4614-83CA-4E4C504FD3C6}"/>
              </a:ext>
            </a:extLst>
          </p:cNvPr>
          <p:cNvSpPr>
            <a:spLocks noGrp="1"/>
          </p:cNvSpPr>
          <p:nvPr>
            <p:ph type="title"/>
          </p:nvPr>
        </p:nvSpPr>
        <p:spPr/>
        <p:txBody>
          <a:bodyPr/>
          <a:lstStyle/>
          <a:p>
            <a:pPr algn="ctr"/>
            <a:r>
              <a:rPr lang="en-US" b="1" dirty="0"/>
              <a:t>Division of Consumer Protection</a:t>
            </a:r>
          </a:p>
        </p:txBody>
      </p:sp>
      <p:sp>
        <p:nvSpPr>
          <p:cNvPr id="3" name="Content Placeholder 2">
            <a:extLst>
              <a:ext uri="{FF2B5EF4-FFF2-40B4-BE49-F238E27FC236}">
                <a16:creationId xmlns:a16="http://schemas.microsoft.com/office/drawing/2014/main" id="{A454AE79-0AF6-4A6C-A02F-869D2DC18AC3}"/>
              </a:ext>
            </a:extLst>
          </p:cNvPr>
          <p:cNvSpPr>
            <a:spLocks noGrp="1"/>
          </p:cNvSpPr>
          <p:nvPr>
            <p:ph idx="1"/>
          </p:nvPr>
        </p:nvSpPr>
        <p:spPr/>
        <p:txBody>
          <a:bodyPr/>
          <a:lstStyle/>
          <a:p>
            <a:r>
              <a:rPr lang="en-US" b="1" dirty="0"/>
              <a:t>1302 E Hwy 14 Ste 3, Pierre SD 57501</a:t>
            </a:r>
          </a:p>
          <a:p>
            <a:endParaRPr lang="en-US" b="1" dirty="0"/>
          </a:p>
          <a:p>
            <a:r>
              <a:rPr lang="en-US" b="1" dirty="0"/>
              <a:t>605.773.4400 or 1.800.300.1986 (in-state) </a:t>
            </a:r>
          </a:p>
          <a:p>
            <a:endParaRPr lang="en-US" b="1" dirty="0"/>
          </a:p>
          <a:p>
            <a:r>
              <a:rPr lang="en-US" b="1" dirty="0"/>
              <a:t>www.consumer.sd.gov </a:t>
            </a:r>
          </a:p>
          <a:p>
            <a:endParaRPr lang="en-US" b="1" dirty="0"/>
          </a:p>
          <a:p>
            <a:r>
              <a:rPr lang="en-US" b="1" dirty="0"/>
              <a:t>consumerhelp@state.sd.us</a:t>
            </a:r>
          </a:p>
        </p:txBody>
      </p:sp>
    </p:spTree>
    <p:extLst>
      <p:ext uri="{BB962C8B-B14F-4D97-AF65-F5344CB8AC3E}">
        <p14:creationId xmlns:p14="http://schemas.microsoft.com/office/powerpoint/2010/main" val="1998573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16E65F-4BAD-4749-A6C3-728BBD0655D3}"/>
              </a:ext>
            </a:extLst>
          </p:cNvPr>
          <p:cNvPicPr>
            <a:picLocks noChangeAspect="1"/>
          </p:cNvPicPr>
          <p:nvPr/>
        </p:nvPicPr>
        <p:blipFill>
          <a:blip r:embed="rId2"/>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9A01CE19-9F6A-4FA9-83F2-BC5333F73D85}"/>
              </a:ext>
            </a:extLst>
          </p:cNvPr>
          <p:cNvSpPr>
            <a:spLocks noGrp="1"/>
          </p:cNvSpPr>
          <p:nvPr>
            <p:ph type="title"/>
          </p:nvPr>
        </p:nvSpPr>
        <p:spPr>
          <a:xfrm>
            <a:off x="838200" y="520203"/>
            <a:ext cx="10515600" cy="1325562"/>
          </a:xfrm>
        </p:spPr>
        <p:txBody>
          <a:bodyPr>
            <a:normAutofit fontScale="90000"/>
          </a:bodyPr>
          <a:lstStyle/>
          <a:p>
            <a:pPr algn="ctr"/>
            <a:r>
              <a:rPr lang="en-US" b="1" dirty="0"/>
              <a:t>Consumer Product Safety Commission</a:t>
            </a:r>
            <a:br>
              <a:rPr lang="en-US" b="1" dirty="0"/>
            </a:br>
            <a:r>
              <a:rPr lang="en-US" b="1" dirty="0"/>
              <a:t>(CPSC) </a:t>
            </a:r>
            <a:br>
              <a:rPr lang="en-US" b="1" dirty="0"/>
            </a:br>
            <a:endParaRPr lang="en-US" b="1" dirty="0"/>
          </a:p>
        </p:txBody>
      </p:sp>
      <p:sp>
        <p:nvSpPr>
          <p:cNvPr id="3" name="Content Placeholder 2">
            <a:extLst>
              <a:ext uri="{FF2B5EF4-FFF2-40B4-BE49-F238E27FC236}">
                <a16:creationId xmlns:a16="http://schemas.microsoft.com/office/drawing/2014/main" id="{02ABC083-52CA-4355-A401-D9ADA1283485}"/>
              </a:ext>
            </a:extLst>
          </p:cNvPr>
          <p:cNvSpPr>
            <a:spLocks noGrp="1"/>
          </p:cNvSpPr>
          <p:nvPr>
            <p:ph idx="1"/>
          </p:nvPr>
        </p:nvSpPr>
        <p:spPr>
          <a:xfrm>
            <a:off x="377505" y="1845765"/>
            <a:ext cx="11669086" cy="4910735"/>
          </a:xfrm>
        </p:spPr>
        <p:txBody>
          <a:bodyPr/>
          <a:lstStyle/>
          <a:p>
            <a:r>
              <a:rPr lang="en-US" b="1" dirty="0"/>
              <a:t>The CPSC protects the public against unreasonable risk of injury from consumer products through education, safety standards activities, and enforcement.</a:t>
            </a:r>
          </a:p>
          <a:p>
            <a:endParaRPr lang="en-US" b="1" dirty="0"/>
          </a:p>
          <a:p>
            <a:r>
              <a:rPr lang="en-US" b="1" dirty="0"/>
              <a:t>Contact CPSC for further information regarding consumer product safety and regulations. </a:t>
            </a:r>
          </a:p>
          <a:p>
            <a:endParaRPr lang="en-US" b="1" dirty="0"/>
          </a:p>
          <a:p>
            <a:r>
              <a:rPr lang="en-US" b="1" dirty="0"/>
              <a:t>CPSC 4330 East West Highway Bethesda, MD 20814-4421</a:t>
            </a:r>
          </a:p>
          <a:p>
            <a:endParaRPr lang="en-US" b="1" dirty="0"/>
          </a:p>
          <a:p>
            <a:r>
              <a:rPr lang="en-US" b="1" dirty="0"/>
              <a:t>1-800-638-2772cpsc.gov or saferproducts.gov</a:t>
            </a:r>
          </a:p>
        </p:txBody>
      </p:sp>
    </p:spTree>
    <p:extLst>
      <p:ext uri="{BB962C8B-B14F-4D97-AF65-F5344CB8AC3E}">
        <p14:creationId xmlns:p14="http://schemas.microsoft.com/office/powerpoint/2010/main" val="36226872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4E5CFC-6EFC-4AC4-9D65-A656877C8F90}"/>
              </a:ext>
            </a:extLst>
          </p:cNvPr>
          <p:cNvPicPr>
            <a:picLocks noChangeAspect="1"/>
          </p:cNvPicPr>
          <p:nvPr/>
        </p:nvPicPr>
        <p:blipFill>
          <a:blip r:embed="rId2"/>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00D20FA3-4F6D-4949-ABDF-DEDDBE60B233}"/>
              </a:ext>
            </a:extLst>
          </p:cNvPr>
          <p:cNvSpPr>
            <a:spLocks noGrp="1"/>
          </p:cNvSpPr>
          <p:nvPr>
            <p:ph type="title"/>
          </p:nvPr>
        </p:nvSpPr>
        <p:spPr/>
        <p:txBody>
          <a:bodyPr>
            <a:normAutofit/>
          </a:bodyPr>
          <a:lstStyle/>
          <a:p>
            <a:pPr algn="ctr"/>
            <a:r>
              <a:rPr lang="en-US" b="1" dirty="0"/>
              <a:t>U. S. Department of Housing and Urban </a:t>
            </a:r>
            <a:br>
              <a:rPr lang="en-US" b="1" dirty="0"/>
            </a:br>
            <a:r>
              <a:rPr lang="en-US" b="1" dirty="0"/>
              <a:t>Development (HUD) </a:t>
            </a:r>
          </a:p>
        </p:txBody>
      </p:sp>
      <p:sp>
        <p:nvSpPr>
          <p:cNvPr id="3" name="Content Placeholder 2">
            <a:extLst>
              <a:ext uri="{FF2B5EF4-FFF2-40B4-BE49-F238E27FC236}">
                <a16:creationId xmlns:a16="http://schemas.microsoft.com/office/drawing/2014/main" id="{37404BFB-4E2B-4A22-97EA-5A6E9349FA34}"/>
              </a:ext>
            </a:extLst>
          </p:cNvPr>
          <p:cNvSpPr>
            <a:spLocks noGrp="1"/>
          </p:cNvSpPr>
          <p:nvPr>
            <p:ph idx="1"/>
          </p:nvPr>
        </p:nvSpPr>
        <p:spPr>
          <a:xfrm>
            <a:off x="251671" y="1825625"/>
            <a:ext cx="11786532" cy="4944291"/>
          </a:xfrm>
        </p:spPr>
        <p:txBody>
          <a:bodyPr>
            <a:normAutofit lnSpcReduction="10000"/>
          </a:bodyPr>
          <a:lstStyle/>
          <a:p>
            <a:r>
              <a:rPr lang="en-US" b="1" dirty="0"/>
              <a:t>HUD's mission is to create strong, sustainable, inclusive communities and quality affordable homes for all. </a:t>
            </a:r>
          </a:p>
          <a:p>
            <a:endParaRPr lang="en-US" b="1" dirty="0"/>
          </a:p>
          <a:p>
            <a:r>
              <a:rPr lang="en-US" b="1" dirty="0"/>
              <a:t>Contact HUD's Office of Healthy Homes and Lead Hazard Control for further information regarding the Lead Safe Housing Rule which protects families in pre-1978 assisted housing and the lead hazard control. </a:t>
            </a:r>
          </a:p>
          <a:p>
            <a:endParaRPr lang="en-US" b="1" dirty="0"/>
          </a:p>
          <a:p>
            <a:r>
              <a:rPr lang="en-US" b="1" dirty="0"/>
              <a:t>HUD.gov </a:t>
            </a:r>
          </a:p>
          <a:p>
            <a:endParaRPr lang="en-US" b="1" dirty="0"/>
          </a:p>
          <a:p>
            <a:r>
              <a:rPr lang="en-US" b="1" dirty="0"/>
              <a:t>451 Seventh Street, SW, Room 8236 Washington, DC 20410-3000 (202) 402-7698</a:t>
            </a:r>
          </a:p>
        </p:txBody>
      </p:sp>
    </p:spTree>
    <p:extLst>
      <p:ext uri="{BB962C8B-B14F-4D97-AF65-F5344CB8AC3E}">
        <p14:creationId xmlns:p14="http://schemas.microsoft.com/office/powerpoint/2010/main" val="4121765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561A90-FC13-4414-B6ED-E7AD9F554B99}"/>
              </a:ext>
            </a:extLst>
          </p:cNvPr>
          <p:cNvPicPr>
            <a:picLocks noChangeAspect="1"/>
          </p:cNvPicPr>
          <p:nvPr/>
        </p:nvPicPr>
        <p:blipFill>
          <a:blip r:embed="rId2"/>
          <a:stretch>
            <a:fillRect/>
          </a:stretch>
        </p:blipFill>
        <p:spPr>
          <a:xfrm>
            <a:off x="2" y="1"/>
            <a:ext cx="12191999" cy="6858001"/>
          </a:xfrm>
          <a:prstGeom prst="rect">
            <a:avLst/>
          </a:prstGeom>
        </p:spPr>
      </p:pic>
      <p:sp>
        <p:nvSpPr>
          <p:cNvPr id="2" name="Title 1">
            <a:extLst>
              <a:ext uri="{FF2B5EF4-FFF2-40B4-BE49-F238E27FC236}">
                <a16:creationId xmlns:a16="http://schemas.microsoft.com/office/drawing/2014/main" id="{0F40CB33-3354-4287-94BD-05CF524970B6}"/>
              </a:ext>
            </a:extLst>
          </p:cNvPr>
          <p:cNvSpPr>
            <a:spLocks noGrp="1"/>
          </p:cNvSpPr>
          <p:nvPr>
            <p:ph type="title"/>
          </p:nvPr>
        </p:nvSpPr>
        <p:spPr/>
        <p:txBody>
          <a:bodyPr/>
          <a:lstStyle/>
          <a:p>
            <a:pPr algn="ctr"/>
            <a:r>
              <a:rPr lang="en-US" b="1" dirty="0"/>
              <a:t>HCV information</a:t>
            </a:r>
          </a:p>
        </p:txBody>
      </p:sp>
      <p:sp>
        <p:nvSpPr>
          <p:cNvPr id="3" name="Content Placeholder 2">
            <a:extLst>
              <a:ext uri="{FF2B5EF4-FFF2-40B4-BE49-F238E27FC236}">
                <a16:creationId xmlns:a16="http://schemas.microsoft.com/office/drawing/2014/main" id="{6C164D04-A5A4-421B-BF76-2CB11811642F}"/>
              </a:ext>
            </a:extLst>
          </p:cNvPr>
          <p:cNvSpPr>
            <a:spLocks noGrp="1"/>
          </p:cNvSpPr>
          <p:nvPr>
            <p:ph idx="1"/>
          </p:nvPr>
        </p:nvSpPr>
        <p:spPr>
          <a:xfrm>
            <a:off x="335560" y="1426128"/>
            <a:ext cx="11434194" cy="5066747"/>
          </a:xfrm>
        </p:spPr>
        <p:txBody>
          <a:bodyPr>
            <a:normAutofit lnSpcReduction="10000"/>
          </a:bodyPr>
          <a:lstStyle/>
          <a:p>
            <a:r>
              <a:rPr lang="en-US" sz="2000" b="1" dirty="0"/>
              <a:t>Your bedroom size is listed on your voucher, and on your “Eligibility New Voucher Letter,” please read this letter carefully. (This letter details all of your next steps.)</a:t>
            </a:r>
          </a:p>
          <a:p>
            <a:endParaRPr lang="en-US" sz="2000" b="1" dirty="0"/>
          </a:p>
          <a:p>
            <a:r>
              <a:rPr lang="en-US" sz="2000" b="1" dirty="0"/>
              <a:t>When you are looking at units you are interested in, please bring a Request for Tenancy Approval Form to that landlord. </a:t>
            </a:r>
          </a:p>
          <a:p>
            <a:endParaRPr lang="en-US" sz="2000" b="1" dirty="0"/>
          </a:p>
          <a:p>
            <a:r>
              <a:rPr lang="en-US" sz="2000" b="1" dirty="0"/>
              <a:t>After the landlord has filled out the Request for Tenancy Approval Form, please sign and date the back page. </a:t>
            </a:r>
          </a:p>
          <a:p>
            <a:endParaRPr lang="en-US" sz="2000" b="1" dirty="0"/>
          </a:p>
          <a:p>
            <a:r>
              <a:rPr lang="en-US" sz="2000" b="1" dirty="0"/>
              <a:t>You are responsible for this form, which includes providing it to YHRC in a timely manner.</a:t>
            </a:r>
          </a:p>
          <a:p>
            <a:endParaRPr lang="en-US" sz="2000" b="1" dirty="0"/>
          </a:p>
          <a:p>
            <a:r>
              <a:rPr lang="en-US" sz="2000" b="1" dirty="0"/>
              <a:t>Please do not turn in a Request for Tenancy Approval if you don’t want to live in the unit for at least one-year. (YHRC requires a one-year lease, an example of this form is two slides down.)</a:t>
            </a:r>
          </a:p>
          <a:p>
            <a:endParaRPr lang="en-US" sz="2000" b="1" dirty="0"/>
          </a:p>
          <a:p>
            <a:r>
              <a:rPr lang="en-US" sz="2000" b="1" dirty="0"/>
              <a:t>Please do not sign a lease, until YHRC has determined your eligibility.</a:t>
            </a:r>
          </a:p>
          <a:p>
            <a:endParaRPr lang="en-US" sz="2000" b="1" dirty="0"/>
          </a:p>
          <a:p>
            <a:endParaRPr lang="en-US" sz="2000" b="1" dirty="0"/>
          </a:p>
        </p:txBody>
      </p:sp>
    </p:spTree>
    <p:extLst>
      <p:ext uri="{BB962C8B-B14F-4D97-AF65-F5344CB8AC3E}">
        <p14:creationId xmlns:p14="http://schemas.microsoft.com/office/powerpoint/2010/main" val="40961215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9F9A7E-084F-44E8-9117-2D8ACCF6859D}"/>
              </a:ext>
            </a:extLst>
          </p:cNvPr>
          <p:cNvPicPr>
            <a:picLocks noChangeAspect="1"/>
          </p:cNvPicPr>
          <p:nvPr/>
        </p:nvPicPr>
        <p:blipFill>
          <a:blip r:embed="rId2"/>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675F1B48-4F24-4D67-B076-7559B3617380}"/>
              </a:ext>
            </a:extLst>
          </p:cNvPr>
          <p:cNvSpPr>
            <a:spLocks noGrp="1"/>
          </p:cNvSpPr>
          <p:nvPr>
            <p:ph type="title"/>
          </p:nvPr>
        </p:nvSpPr>
        <p:spPr>
          <a:xfrm>
            <a:off x="1014368" y="250034"/>
            <a:ext cx="10515600" cy="1325562"/>
          </a:xfrm>
        </p:spPr>
        <p:txBody>
          <a:bodyPr/>
          <a:lstStyle/>
          <a:p>
            <a:r>
              <a:rPr lang="en-US" b="1" dirty="0"/>
              <a:t>Are you a victim of Housing Discrimination?</a:t>
            </a:r>
          </a:p>
        </p:txBody>
      </p:sp>
      <p:sp>
        <p:nvSpPr>
          <p:cNvPr id="3" name="Content Placeholder 2">
            <a:extLst>
              <a:ext uri="{FF2B5EF4-FFF2-40B4-BE49-F238E27FC236}">
                <a16:creationId xmlns:a16="http://schemas.microsoft.com/office/drawing/2014/main" id="{7A6C05EC-447A-4216-8FA1-FC9DF641ABCD}"/>
              </a:ext>
            </a:extLst>
          </p:cNvPr>
          <p:cNvSpPr>
            <a:spLocks noGrp="1"/>
          </p:cNvSpPr>
          <p:nvPr>
            <p:ph idx="1"/>
          </p:nvPr>
        </p:nvSpPr>
        <p:spPr>
          <a:xfrm>
            <a:off x="176168" y="1825625"/>
            <a:ext cx="11719421" cy="4826845"/>
          </a:xfrm>
        </p:spPr>
        <p:txBody>
          <a:bodyPr>
            <a:normAutofit fontScale="85000" lnSpcReduction="20000"/>
          </a:bodyPr>
          <a:lstStyle/>
          <a:p>
            <a:r>
              <a:rPr lang="en-US" b="1" dirty="0"/>
              <a:t>Where to mail your form or inquire about your claim:</a:t>
            </a:r>
          </a:p>
          <a:p>
            <a:endParaRPr lang="en-US" b="1" dirty="0"/>
          </a:p>
          <a:p>
            <a:r>
              <a:rPr lang="en-US" b="1" dirty="0"/>
              <a:t>ROCKY MOUNTAINS OFFICE Fair Housing Hub U.S. Dept. of Housing and Urban Development 1670 Broadway Denver, CO 80202-4801</a:t>
            </a:r>
          </a:p>
          <a:p>
            <a:endParaRPr lang="en-US" b="1" dirty="0"/>
          </a:p>
          <a:p>
            <a:r>
              <a:rPr lang="en-US" b="1" dirty="0"/>
              <a:t>Telephone (303) 672-5437 or 1-800-877-7353</a:t>
            </a:r>
          </a:p>
          <a:p>
            <a:endParaRPr lang="en-US" b="1" dirty="0"/>
          </a:p>
          <a:p>
            <a:r>
              <a:rPr lang="en-US" b="1" dirty="0"/>
              <a:t>E-mail: </a:t>
            </a:r>
            <a:r>
              <a:rPr lang="en-US" b="1" dirty="0">
                <a:hlinkClick r:id="rId3">
                  <a:extLst>
                    <a:ext uri="{A12FA001-AC4F-418D-AE19-62706E023703}">
                      <ahyp:hlinkClr xmlns:ahyp="http://schemas.microsoft.com/office/drawing/2018/hyperlinkcolor" val="tx"/>
                    </a:ext>
                  </a:extLst>
                </a:hlinkClick>
              </a:rPr>
              <a:t>Complaints_office_08@hud.gov</a:t>
            </a:r>
            <a:endParaRPr lang="en-US" b="1" dirty="0"/>
          </a:p>
          <a:p>
            <a:endParaRPr lang="en-US" b="1" dirty="0"/>
          </a:p>
          <a:p>
            <a:r>
              <a:rPr lang="en-US" b="1" dirty="0"/>
              <a:t>To file electronically, visit: www.hud.gov</a:t>
            </a:r>
          </a:p>
          <a:p>
            <a:endParaRPr lang="en-US" b="1" dirty="0"/>
          </a:p>
          <a:p>
            <a:r>
              <a:rPr lang="en-US" b="1" dirty="0"/>
              <a:t>If you feel you have been discriminated against, please contact YHRC office right away. (We will work with you to get things resolved.) </a:t>
            </a:r>
          </a:p>
        </p:txBody>
      </p:sp>
    </p:spTree>
    <p:extLst>
      <p:ext uri="{BB962C8B-B14F-4D97-AF65-F5344CB8AC3E}">
        <p14:creationId xmlns:p14="http://schemas.microsoft.com/office/powerpoint/2010/main" val="21170596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89B0D-5B1D-417D-A67B-FD898E5A0DFF}"/>
              </a:ext>
            </a:extLst>
          </p:cNvPr>
          <p:cNvPicPr>
            <a:picLocks noChangeAspect="1"/>
          </p:cNvPicPr>
          <p:nvPr/>
        </p:nvPicPr>
        <p:blipFill>
          <a:blip r:embed="rId2"/>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36866F66-D33E-4D36-93F5-DCA4AC5FE617}"/>
              </a:ext>
            </a:extLst>
          </p:cNvPr>
          <p:cNvSpPr>
            <a:spLocks noGrp="1"/>
          </p:cNvSpPr>
          <p:nvPr>
            <p:ph type="title"/>
          </p:nvPr>
        </p:nvSpPr>
        <p:spPr/>
        <p:txBody>
          <a:bodyPr/>
          <a:lstStyle/>
          <a:p>
            <a:pPr algn="ctr"/>
            <a:r>
              <a:rPr lang="en-US" b="1" dirty="0"/>
              <a:t>It is unlawful to discriminate in Housing based on these factors:</a:t>
            </a:r>
          </a:p>
        </p:txBody>
      </p:sp>
      <p:sp>
        <p:nvSpPr>
          <p:cNvPr id="3" name="Content Placeholder 2">
            <a:extLst>
              <a:ext uri="{FF2B5EF4-FFF2-40B4-BE49-F238E27FC236}">
                <a16:creationId xmlns:a16="http://schemas.microsoft.com/office/drawing/2014/main" id="{BE9EF783-38E8-4557-9F0C-DB5A66D28BEE}"/>
              </a:ext>
            </a:extLst>
          </p:cNvPr>
          <p:cNvSpPr>
            <a:spLocks noGrp="1"/>
          </p:cNvSpPr>
          <p:nvPr>
            <p:ph idx="1"/>
          </p:nvPr>
        </p:nvSpPr>
        <p:spPr>
          <a:xfrm>
            <a:off x="360728" y="1825624"/>
            <a:ext cx="10993073" cy="4558398"/>
          </a:xfrm>
        </p:spPr>
        <p:txBody>
          <a:bodyPr/>
          <a:lstStyle/>
          <a:p>
            <a:r>
              <a:rPr lang="en-US" b="1" dirty="0"/>
              <a:t>Race</a:t>
            </a:r>
          </a:p>
          <a:p>
            <a:r>
              <a:rPr lang="en-US" b="1" dirty="0"/>
              <a:t>Color</a:t>
            </a:r>
          </a:p>
          <a:p>
            <a:r>
              <a:rPr lang="en-US" b="1" dirty="0"/>
              <a:t>National origin</a:t>
            </a:r>
          </a:p>
          <a:p>
            <a:r>
              <a:rPr lang="en-US" b="1" dirty="0"/>
              <a:t>Religion</a:t>
            </a:r>
          </a:p>
          <a:p>
            <a:r>
              <a:rPr lang="en-US" b="1" dirty="0"/>
              <a:t>Sex</a:t>
            </a:r>
          </a:p>
          <a:p>
            <a:r>
              <a:rPr lang="en-US" b="1" dirty="0"/>
              <a:t>Familial status (families with children under the age of 18, or 	who are expecting a child)</a:t>
            </a:r>
          </a:p>
          <a:p>
            <a:r>
              <a:rPr lang="en-US" b="1" dirty="0"/>
              <a:t>Handicap (if you or someone close to you has a disability)</a:t>
            </a:r>
          </a:p>
        </p:txBody>
      </p:sp>
    </p:spTree>
    <p:extLst>
      <p:ext uri="{BB962C8B-B14F-4D97-AF65-F5344CB8AC3E}">
        <p14:creationId xmlns:p14="http://schemas.microsoft.com/office/powerpoint/2010/main" val="39115918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5E997B-9DC9-44CB-969B-5B49AD643A16}"/>
              </a:ext>
            </a:extLst>
          </p:cNvPr>
          <p:cNvPicPr>
            <a:picLocks noChangeAspect="1"/>
          </p:cNvPicPr>
          <p:nvPr/>
        </p:nvPicPr>
        <p:blipFill>
          <a:blip r:embed="rId2"/>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C64B355A-7A47-4C8C-8E1C-8A2A3F491761}"/>
              </a:ext>
            </a:extLst>
          </p:cNvPr>
          <p:cNvSpPr>
            <a:spLocks noGrp="1"/>
          </p:cNvSpPr>
          <p:nvPr>
            <p:ph type="title"/>
          </p:nvPr>
        </p:nvSpPr>
        <p:spPr/>
        <p:txBody>
          <a:bodyPr/>
          <a:lstStyle/>
          <a:p>
            <a:pPr algn="ctr"/>
            <a:r>
              <a:rPr lang="en-US" b="1" dirty="0"/>
              <a:t>Under the Fair Housing Act, it is against the law to: </a:t>
            </a:r>
          </a:p>
        </p:txBody>
      </p:sp>
      <p:sp>
        <p:nvSpPr>
          <p:cNvPr id="3" name="Content Placeholder 2">
            <a:extLst>
              <a:ext uri="{FF2B5EF4-FFF2-40B4-BE49-F238E27FC236}">
                <a16:creationId xmlns:a16="http://schemas.microsoft.com/office/drawing/2014/main" id="{457BEF64-ECCE-4443-812F-A3E21FA4AE4B}"/>
              </a:ext>
            </a:extLst>
          </p:cNvPr>
          <p:cNvSpPr>
            <a:spLocks noGrp="1"/>
          </p:cNvSpPr>
          <p:nvPr>
            <p:ph idx="1"/>
          </p:nvPr>
        </p:nvSpPr>
        <p:spPr>
          <a:xfrm>
            <a:off x="482932" y="1823395"/>
            <a:ext cx="11345547" cy="4824558"/>
          </a:xfrm>
        </p:spPr>
        <p:txBody>
          <a:bodyPr>
            <a:normAutofit fontScale="85000" lnSpcReduction="20000"/>
          </a:bodyPr>
          <a:lstStyle/>
          <a:p>
            <a:pPr>
              <a:lnSpc>
                <a:spcPct val="110000"/>
              </a:lnSpc>
            </a:pPr>
            <a:r>
              <a:rPr lang="en-US" b="1" dirty="0"/>
              <a:t>Refuse to rent to you or sell you housing.</a:t>
            </a:r>
          </a:p>
          <a:p>
            <a:pPr>
              <a:lnSpc>
                <a:spcPct val="110000"/>
              </a:lnSpc>
            </a:pPr>
            <a:r>
              <a:rPr lang="en-US" b="1" dirty="0"/>
              <a:t>Tell you housing is unavailable when in fact it is available.</a:t>
            </a:r>
          </a:p>
          <a:p>
            <a:pPr>
              <a:lnSpc>
                <a:spcPct val="110000"/>
              </a:lnSpc>
            </a:pPr>
            <a:r>
              <a:rPr lang="en-US" b="1" dirty="0"/>
              <a:t>Show you apartments or homes only in certain neighborhoods.</a:t>
            </a:r>
          </a:p>
          <a:p>
            <a:pPr>
              <a:lnSpc>
                <a:spcPct val="110000"/>
              </a:lnSpc>
            </a:pPr>
            <a:r>
              <a:rPr lang="en-US" b="1" dirty="0"/>
              <a:t>Set different terms, conditions, or privileges for sale or rental of a dwelling.</a:t>
            </a:r>
          </a:p>
          <a:p>
            <a:pPr>
              <a:lnSpc>
                <a:spcPct val="110000"/>
              </a:lnSpc>
            </a:pPr>
            <a:r>
              <a:rPr lang="en-US" b="1" dirty="0"/>
              <a:t>Deny you property insurance.</a:t>
            </a:r>
          </a:p>
          <a:p>
            <a:pPr>
              <a:lnSpc>
                <a:spcPct val="110000"/>
              </a:lnSpc>
            </a:pPr>
            <a:r>
              <a:rPr lang="en-US" b="1" dirty="0"/>
              <a:t>Refuse to make reasonable accommodations for persons with a disability if the accommodation may be necessary to afford such person a reasonable and equal opportunity to use and enjoy a dwelling.</a:t>
            </a:r>
          </a:p>
          <a:p>
            <a:pPr>
              <a:lnSpc>
                <a:spcPct val="110000"/>
              </a:lnSpc>
            </a:pPr>
            <a:r>
              <a:rPr lang="en-US" b="1" dirty="0"/>
              <a:t>Fail to design and construct housing in an accessible manner.</a:t>
            </a:r>
          </a:p>
          <a:p>
            <a:pPr>
              <a:lnSpc>
                <a:spcPct val="110000"/>
              </a:lnSpc>
            </a:pPr>
            <a:r>
              <a:rPr lang="en-US" b="1" dirty="0"/>
              <a:t>Harass, coerce, intimidate, or interfere with anyone exercising or assisting someone else with his/her fair housing rights.</a:t>
            </a:r>
          </a:p>
        </p:txBody>
      </p:sp>
    </p:spTree>
    <p:extLst>
      <p:ext uri="{BB962C8B-B14F-4D97-AF65-F5344CB8AC3E}">
        <p14:creationId xmlns:p14="http://schemas.microsoft.com/office/powerpoint/2010/main" val="25386475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02A212-5FF1-4110-9CB2-673F8F19C90C}"/>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0DBC230-F186-418C-914C-FCAC9327CE82}"/>
              </a:ext>
            </a:extLst>
          </p:cNvPr>
          <p:cNvSpPr>
            <a:spLocks noGrp="1"/>
          </p:cNvSpPr>
          <p:nvPr>
            <p:ph type="title"/>
          </p:nvPr>
        </p:nvSpPr>
        <p:spPr/>
        <p:txBody>
          <a:bodyPr/>
          <a:lstStyle/>
          <a:p>
            <a:pPr algn="ctr"/>
            <a:r>
              <a:rPr lang="en-US" b="1" dirty="0"/>
              <a:t>Important Links</a:t>
            </a:r>
          </a:p>
        </p:txBody>
      </p:sp>
      <p:sp>
        <p:nvSpPr>
          <p:cNvPr id="3" name="Content Placeholder 2">
            <a:extLst>
              <a:ext uri="{FF2B5EF4-FFF2-40B4-BE49-F238E27FC236}">
                <a16:creationId xmlns:a16="http://schemas.microsoft.com/office/drawing/2014/main" id="{7CFEB1A5-29B9-4AA6-9653-9F3E54CC7BD8}"/>
              </a:ext>
            </a:extLst>
          </p:cNvPr>
          <p:cNvSpPr>
            <a:spLocks noGrp="1"/>
          </p:cNvSpPr>
          <p:nvPr>
            <p:ph idx="1"/>
          </p:nvPr>
        </p:nvSpPr>
        <p:spPr>
          <a:xfrm>
            <a:off x="-87086" y="1825625"/>
            <a:ext cx="11440886" cy="4351338"/>
          </a:xfrm>
        </p:spPr>
        <p:txBody>
          <a:bodyPr/>
          <a:lstStyle/>
          <a:p>
            <a:r>
              <a:rPr lang="en-US" b="1" u="sng" dirty="0">
                <a:hlinkClick r:id="rId3">
                  <a:extLst>
                    <a:ext uri="{A12FA001-AC4F-418D-AE19-62706E023703}">
                      <ahyp:hlinkClr xmlns:ahyp="http://schemas.microsoft.com/office/drawing/2018/hyperlinkcolor" val="tx"/>
                    </a:ext>
                  </a:extLst>
                </a:hlinkClick>
              </a:rPr>
              <a:t>https://www.hud.gov/program_offices/fair_housing_equal_opp/assistance_animals</a:t>
            </a:r>
            <a:endParaRPr lang="en-US" b="1" dirty="0"/>
          </a:p>
          <a:p>
            <a:endParaRPr lang="en-US" b="1" dirty="0"/>
          </a:p>
          <a:p>
            <a:r>
              <a:rPr lang="en-US" b="1" u="sng" dirty="0">
                <a:hlinkClick r:id="rId4">
                  <a:extLst>
                    <a:ext uri="{A12FA001-AC4F-418D-AE19-62706E023703}">
                      <ahyp:hlinkClr xmlns:ahyp="http://schemas.microsoft.com/office/drawing/2018/hyperlinkcolor" val="tx"/>
                    </a:ext>
                  </a:extLst>
                </a:hlinkClick>
              </a:rPr>
              <a:t>https://www.hud.gov/program_offices/fair_housing_equal_opp/reasonable_accommodations_and_modifications#_Reasonable_Accommodations</a:t>
            </a:r>
            <a:endParaRPr lang="en-US" b="1" dirty="0"/>
          </a:p>
          <a:p>
            <a:endParaRPr lang="en-US" b="1" dirty="0"/>
          </a:p>
          <a:p>
            <a:r>
              <a:rPr lang="en-US" b="1" u="sng" dirty="0">
                <a:hlinkClick r:id="rId5">
                  <a:extLst>
                    <a:ext uri="{A12FA001-AC4F-418D-AE19-62706E023703}">
                      <ahyp:hlinkClr xmlns:ahyp="http://schemas.microsoft.com/office/drawing/2018/hyperlinkcolor" val="tx"/>
                    </a:ext>
                  </a:extLst>
                </a:hlinkClick>
              </a:rPr>
              <a:t>https://www.hud.gov/program_offices/fair_housing_equal_opp</a:t>
            </a:r>
            <a:endParaRPr lang="en-US" b="1" dirty="0"/>
          </a:p>
          <a:p>
            <a:endParaRPr lang="en-US" dirty="0"/>
          </a:p>
        </p:txBody>
      </p:sp>
    </p:spTree>
    <p:extLst>
      <p:ext uri="{BB962C8B-B14F-4D97-AF65-F5344CB8AC3E}">
        <p14:creationId xmlns:p14="http://schemas.microsoft.com/office/powerpoint/2010/main" val="29813165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2375A8-D86F-4D50-A4E9-F7BF24CB6E92}"/>
              </a:ext>
            </a:extLst>
          </p:cNvPr>
          <p:cNvPicPr>
            <a:picLocks noChangeAspect="1"/>
          </p:cNvPicPr>
          <p:nvPr/>
        </p:nvPicPr>
        <p:blipFill>
          <a:blip r:embed="rId2"/>
          <a:stretch>
            <a:fillRect/>
          </a:stretch>
        </p:blipFill>
        <p:spPr>
          <a:xfrm>
            <a:off x="2" y="0"/>
            <a:ext cx="12191999" cy="6858000"/>
          </a:xfrm>
          <a:prstGeom prst="rect">
            <a:avLst/>
          </a:prstGeom>
        </p:spPr>
      </p:pic>
      <p:sp>
        <p:nvSpPr>
          <p:cNvPr id="2" name="Title 1">
            <a:extLst>
              <a:ext uri="{FF2B5EF4-FFF2-40B4-BE49-F238E27FC236}">
                <a16:creationId xmlns:a16="http://schemas.microsoft.com/office/drawing/2014/main" id="{2D25987E-B7C7-4E32-AB47-E2238C5F9741}"/>
              </a:ext>
            </a:extLst>
          </p:cNvPr>
          <p:cNvSpPr>
            <a:spLocks noGrp="1"/>
          </p:cNvSpPr>
          <p:nvPr>
            <p:ph type="title"/>
          </p:nvPr>
        </p:nvSpPr>
        <p:spPr/>
        <p:txBody>
          <a:bodyPr/>
          <a:lstStyle/>
          <a:p>
            <a:pPr algn="ctr"/>
            <a:r>
              <a:rPr lang="en-US" b="1" dirty="0"/>
              <a:t>Closing</a:t>
            </a:r>
          </a:p>
        </p:txBody>
      </p:sp>
      <p:sp>
        <p:nvSpPr>
          <p:cNvPr id="3" name="Content Placeholder 2">
            <a:extLst>
              <a:ext uri="{FF2B5EF4-FFF2-40B4-BE49-F238E27FC236}">
                <a16:creationId xmlns:a16="http://schemas.microsoft.com/office/drawing/2014/main" id="{3ACAB109-B0E6-4C96-9FC2-8E8DFAC53CBF}"/>
              </a:ext>
            </a:extLst>
          </p:cNvPr>
          <p:cNvSpPr>
            <a:spLocks noGrp="1"/>
          </p:cNvSpPr>
          <p:nvPr>
            <p:ph idx="1"/>
          </p:nvPr>
        </p:nvSpPr>
        <p:spPr/>
        <p:txBody>
          <a:bodyPr/>
          <a:lstStyle/>
          <a:p>
            <a:r>
              <a:rPr lang="en-US" b="1" dirty="0"/>
              <a:t>Thank you for reading this important information!</a:t>
            </a:r>
          </a:p>
          <a:p>
            <a:endParaRPr lang="en-US" b="1" dirty="0"/>
          </a:p>
          <a:p>
            <a:r>
              <a:rPr lang="en-US" b="1" dirty="0"/>
              <a:t>Please sign &amp; date your Briefing Checklist and return to the office. (Email is okay, if it is a clear picture.)</a:t>
            </a:r>
          </a:p>
          <a:p>
            <a:endParaRPr lang="en-US" b="1" dirty="0"/>
          </a:p>
          <a:p>
            <a:r>
              <a:rPr lang="en-US" b="1" dirty="0"/>
              <a:t>If you have any questions please contact the office at 605-668-5256.</a:t>
            </a:r>
          </a:p>
          <a:p>
            <a:endParaRPr lang="en-US" b="1" dirty="0"/>
          </a:p>
          <a:p>
            <a:r>
              <a:rPr lang="en-US" b="1" dirty="0"/>
              <a:t>YHRC is looking forward to working with you!</a:t>
            </a:r>
          </a:p>
        </p:txBody>
      </p:sp>
    </p:spTree>
    <p:extLst>
      <p:ext uri="{BB962C8B-B14F-4D97-AF65-F5344CB8AC3E}">
        <p14:creationId xmlns:p14="http://schemas.microsoft.com/office/powerpoint/2010/main" val="3271906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5D5B05-DF19-4F1B-9739-573289F9D98E}"/>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A12EBED-0093-4CDA-BAFE-7C029F128F5D}"/>
              </a:ext>
            </a:extLst>
          </p:cNvPr>
          <p:cNvSpPr>
            <a:spLocks noGrp="1"/>
          </p:cNvSpPr>
          <p:nvPr>
            <p:ph type="title"/>
          </p:nvPr>
        </p:nvSpPr>
        <p:spPr/>
        <p:txBody>
          <a:bodyPr/>
          <a:lstStyle/>
          <a:p>
            <a:pPr algn="ctr"/>
            <a:r>
              <a:rPr lang="en-US" b="1" dirty="0"/>
              <a:t>HCV information continued</a:t>
            </a:r>
          </a:p>
        </p:txBody>
      </p:sp>
      <p:sp>
        <p:nvSpPr>
          <p:cNvPr id="3" name="Content Placeholder 2">
            <a:extLst>
              <a:ext uri="{FF2B5EF4-FFF2-40B4-BE49-F238E27FC236}">
                <a16:creationId xmlns:a16="http://schemas.microsoft.com/office/drawing/2014/main" id="{26CF4156-21D3-4411-9BC2-1567BF6DD2F9}"/>
              </a:ext>
            </a:extLst>
          </p:cNvPr>
          <p:cNvSpPr>
            <a:spLocks noGrp="1"/>
          </p:cNvSpPr>
          <p:nvPr>
            <p:ph idx="1"/>
          </p:nvPr>
        </p:nvSpPr>
        <p:spPr>
          <a:xfrm>
            <a:off x="729846" y="1490066"/>
            <a:ext cx="11098632" cy="4742955"/>
          </a:xfrm>
        </p:spPr>
        <p:txBody>
          <a:bodyPr>
            <a:normAutofit fontScale="92500" lnSpcReduction="20000"/>
          </a:bodyPr>
          <a:lstStyle/>
          <a:p>
            <a:endParaRPr lang="en-US" sz="2000" b="1" dirty="0"/>
          </a:p>
          <a:p>
            <a:r>
              <a:rPr lang="en-US" sz="2000" b="1" dirty="0"/>
              <a:t>You will be notified by YHRC if the unit has been approved.</a:t>
            </a:r>
          </a:p>
          <a:p>
            <a:endParaRPr lang="en-US" sz="2000" b="1" dirty="0"/>
          </a:p>
          <a:p>
            <a:r>
              <a:rPr lang="en-US" sz="2000" b="1" dirty="0"/>
              <a:t>YHRC will conduct an inspection of the unit. </a:t>
            </a:r>
          </a:p>
          <a:p>
            <a:endParaRPr lang="en-US" sz="2000" b="1" dirty="0"/>
          </a:p>
          <a:p>
            <a:r>
              <a:rPr lang="en-US" sz="2000" b="1" dirty="0"/>
              <a:t>If the unit passes the HUD inspection, YHRC will work with the landlord for a possible move in date.</a:t>
            </a:r>
          </a:p>
          <a:p>
            <a:endParaRPr lang="en-US" sz="2000" b="1" dirty="0"/>
          </a:p>
          <a:p>
            <a:r>
              <a:rPr lang="en-US" sz="2000" b="1" dirty="0"/>
              <a:t>YHRC will let you know the amount of your rental assistance, your portion of the rent, and the date the assistance will start. (YHRC will also let the landlord know.)</a:t>
            </a:r>
          </a:p>
          <a:p>
            <a:endParaRPr lang="en-US" sz="2000" b="1" dirty="0"/>
          </a:p>
          <a:p>
            <a:r>
              <a:rPr lang="en-US" sz="2000" b="1" dirty="0"/>
              <a:t>You will be responsible for all the utilities not included in your rent.</a:t>
            </a:r>
          </a:p>
          <a:p>
            <a:endParaRPr lang="en-US" sz="2000" b="1" dirty="0"/>
          </a:p>
          <a:p>
            <a:r>
              <a:rPr lang="en-US" sz="2000" b="1" dirty="0"/>
              <a:t>If you choose to move into a unit BEFORE following the above mentioned steps are complete, you might not be able to be approved for assistance in that unit. (There is a lot of paperwork that has to be submitted to HUD BEFORE we are able to provide and rental assistance. HUD has to approve each unit.)</a:t>
            </a:r>
          </a:p>
        </p:txBody>
      </p:sp>
    </p:spTree>
    <p:extLst>
      <p:ext uri="{BB962C8B-B14F-4D97-AF65-F5344CB8AC3E}">
        <p14:creationId xmlns:p14="http://schemas.microsoft.com/office/powerpoint/2010/main" val="1052627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5087908-0602-4554-AFAB-B6E3AF1B06EC}"/>
              </a:ext>
            </a:extLst>
          </p:cNvPr>
          <p:cNvPicPr>
            <a:picLocks noChangeAspect="1"/>
          </p:cNvPicPr>
          <p:nvPr/>
        </p:nvPicPr>
        <p:blipFill>
          <a:blip r:embed="rId2"/>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8FC6E46D-5550-4AB9-9A1E-9F27958CC734}"/>
              </a:ext>
            </a:extLst>
          </p:cNvPr>
          <p:cNvSpPr>
            <a:spLocks noGrp="1"/>
          </p:cNvSpPr>
          <p:nvPr>
            <p:ph type="title"/>
          </p:nvPr>
        </p:nvSpPr>
        <p:spPr>
          <a:xfrm>
            <a:off x="2549490" y="375651"/>
            <a:ext cx="7283159" cy="1325562"/>
          </a:xfrm>
        </p:spPr>
        <p:txBody>
          <a:bodyPr>
            <a:normAutofit/>
          </a:bodyPr>
          <a:lstStyle/>
          <a:p>
            <a:pPr algn="ctr"/>
            <a:r>
              <a:rPr lang="en-US" b="1" dirty="0"/>
              <a:t>Example of the Request for Tenancy Approval Form</a:t>
            </a:r>
          </a:p>
        </p:txBody>
      </p:sp>
      <p:pic>
        <p:nvPicPr>
          <p:cNvPr id="9" name="Content Placeholder 8">
            <a:extLst>
              <a:ext uri="{FF2B5EF4-FFF2-40B4-BE49-F238E27FC236}">
                <a16:creationId xmlns:a16="http://schemas.microsoft.com/office/drawing/2014/main" id="{CAD3ACE0-C288-49CA-8EEE-D079C3144E81}"/>
              </a:ext>
            </a:extLst>
          </p:cNvPr>
          <p:cNvPicPr>
            <a:picLocks noGrp="1" noChangeAspect="1"/>
          </p:cNvPicPr>
          <p:nvPr>
            <p:ph idx="1"/>
          </p:nvPr>
        </p:nvPicPr>
        <p:blipFill>
          <a:blip r:embed="rId3"/>
          <a:stretch>
            <a:fillRect/>
          </a:stretch>
        </p:blipFill>
        <p:spPr>
          <a:xfrm>
            <a:off x="7387066" y="1787500"/>
            <a:ext cx="4148121" cy="4694852"/>
          </a:xfrm>
          <a:prstGeom prst="rect">
            <a:avLst/>
          </a:prstGeom>
        </p:spPr>
      </p:pic>
      <p:pic>
        <p:nvPicPr>
          <p:cNvPr id="8" name="Picture 7">
            <a:extLst>
              <a:ext uri="{FF2B5EF4-FFF2-40B4-BE49-F238E27FC236}">
                <a16:creationId xmlns:a16="http://schemas.microsoft.com/office/drawing/2014/main" id="{279A9C56-2946-40D8-B566-9CAAB32B6CEA}"/>
              </a:ext>
            </a:extLst>
          </p:cNvPr>
          <p:cNvPicPr>
            <a:picLocks noChangeAspect="1"/>
          </p:cNvPicPr>
          <p:nvPr/>
        </p:nvPicPr>
        <p:blipFill>
          <a:blip r:embed="rId4"/>
          <a:stretch>
            <a:fillRect/>
          </a:stretch>
        </p:blipFill>
        <p:spPr>
          <a:xfrm>
            <a:off x="475428" y="1798022"/>
            <a:ext cx="4148121" cy="4694853"/>
          </a:xfrm>
          <a:prstGeom prst="rect">
            <a:avLst/>
          </a:prstGeom>
        </p:spPr>
      </p:pic>
    </p:spTree>
    <p:extLst>
      <p:ext uri="{BB962C8B-B14F-4D97-AF65-F5344CB8AC3E}">
        <p14:creationId xmlns:p14="http://schemas.microsoft.com/office/powerpoint/2010/main" val="3730797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85C5F1F-1455-4656-AB0A-817E40F13C29}"/>
              </a:ext>
            </a:extLst>
          </p:cNvPr>
          <p:cNvPicPr>
            <a:picLocks noChangeAspect="1"/>
          </p:cNvPicPr>
          <p:nvPr/>
        </p:nvPicPr>
        <p:blipFill>
          <a:blip r:embed="rId2"/>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9639D891-BF33-4022-B28C-EC7974DDDE04}"/>
              </a:ext>
            </a:extLst>
          </p:cNvPr>
          <p:cNvSpPr>
            <a:spLocks noGrp="1"/>
          </p:cNvSpPr>
          <p:nvPr>
            <p:ph type="title"/>
          </p:nvPr>
        </p:nvSpPr>
        <p:spPr/>
        <p:txBody>
          <a:bodyPr/>
          <a:lstStyle/>
          <a:p>
            <a:pPr algn="ctr"/>
            <a:r>
              <a:rPr lang="en-US" b="1" dirty="0"/>
              <a:t>Fair market rents 2022 Yankton County</a:t>
            </a:r>
          </a:p>
        </p:txBody>
      </p:sp>
      <p:graphicFrame>
        <p:nvGraphicFramePr>
          <p:cNvPr id="10" name="Content Placeholder 9">
            <a:extLst>
              <a:ext uri="{FF2B5EF4-FFF2-40B4-BE49-F238E27FC236}">
                <a16:creationId xmlns:a16="http://schemas.microsoft.com/office/drawing/2014/main" id="{B3751233-B264-4974-896C-4A5867CF0D50}"/>
              </a:ext>
            </a:extLst>
          </p:cNvPr>
          <p:cNvGraphicFramePr>
            <a:graphicFrameLocks noGrp="1"/>
          </p:cNvGraphicFramePr>
          <p:nvPr>
            <p:ph idx="1"/>
            <p:extLst>
              <p:ext uri="{D42A27DB-BD31-4B8C-83A1-F6EECF244321}">
                <p14:modId xmlns:p14="http://schemas.microsoft.com/office/powerpoint/2010/main" val="4026942315"/>
              </p:ext>
            </p:extLst>
          </p:nvPr>
        </p:nvGraphicFramePr>
        <p:xfrm>
          <a:off x="838200" y="1825625"/>
          <a:ext cx="10515600" cy="822960"/>
        </p:xfrm>
        <a:graphic>
          <a:graphicData uri="http://schemas.openxmlformats.org/drawingml/2006/table">
            <a:tbl>
              <a:tblPr firstRow="1" bandRow="1">
                <a:tableStyleId>{073A0DAA-6AF3-43AB-8588-CEC1D06C72B9}</a:tableStyleId>
              </a:tblPr>
              <a:tblGrid>
                <a:gridCol w="2103120">
                  <a:extLst>
                    <a:ext uri="{9D8B030D-6E8A-4147-A177-3AD203B41FA5}">
                      <a16:colId xmlns:a16="http://schemas.microsoft.com/office/drawing/2014/main" val="1316254226"/>
                    </a:ext>
                  </a:extLst>
                </a:gridCol>
                <a:gridCol w="2103120">
                  <a:extLst>
                    <a:ext uri="{9D8B030D-6E8A-4147-A177-3AD203B41FA5}">
                      <a16:colId xmlns:a16="http://schemas.microsoft.com/office/drawing/2014/main" val="3875406257"/>
                    </a:ext>
                  </a:extLst>
                </a:gridCol>
                <a:gridCol w="2103120">
                  <a:extLst>
                    <a:ext uri="{9D8B030D-6E8A-4147-A177-3AD203B41FA5}">
                      <a16:colId xmlns:a16="http://schemas.microsoft.com/office/drawing/2014/main" val="968148523"/>
                    </a:ext>
                  </a:extLst>
                </a:gridCol>
                <a:gridCol w="2103120">
                  <a:extLst>
                    <a:ext uri="{9D8B030D-6E8A-4147-A177-3AD203B41FA5}">
                      <a16:colId xmlns:a16="http://schemas.microsoft.com/office/drawing/2014/main" val="2196721869"/>
                    </a:ext>
                  </a:extLst>
                </a:gridCol>
                <a:gridCol w="2103120">
                  <a:extLst>
                    <a:ext uri="{9D8B030D-6E8A-4147-A177-3AD203B41FA5}">
                      <a16:colId xmlns:a16="http://schemas.microsoft.com/office/drawing/2014/main" val="482405028"/>
                    </a:ext>
                  </a:extLst>
                </a:gridCol>
              </a:tblGrid>
              <a:tr h="405476">
                <a:tc>
                  <a:txBody>
                    <a:bodyPr/>
                    <a:lstStyle/>
                    <a:p>
                      <a:r>
                        <a:rPr lang="en-US" sz="2100" b="1" dirty="0">
                          <a:solidFill>
                            <a:schemeClr val="tx1"/>
                          </a:solidFill>
                        </a:rPr>
                        <a:t>Efficiency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100" b="1" dirty="0">
                          <a:solidFill>
                            <a:schemeClr val="tx1"/>
                          </a:solidFill>
                        </a:rPr>
                        <a:t>One-bedroom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100" b="1" dirty="0">
                          <a:solidFill>
                            <a:schemeClr val="tx1"/>
                          </a:solidFill>
                        </a:rPr>
                        <a:t>Two-bedroom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100" b="1" dirty="0">
                          <a:solidFill>
                            <a:schemeClr val="tx1"/>
                          </a:solidFill>
                        </a:rPr>
                        <a:t>Three-bedroom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100" b="1" dirty="0">
                          <a:solidFill>
                            <a:schemeClr val="tx1"/>
                          </a:solidFill>
                        </a:rPr>
                        <a:t>Four-bedroom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8620570"/>
                  </a:ext>
                </a:extLst>
              </a:tr>
              <a:tr h="405476">
                <a:tc>
                  <a:txBody>
                    <a:bodyPr/>
                    <a:lstStyle/>
                    <a:p>
                      <a:r>
                        <a:rPr lang="en-US" sz="2100" b="1" dirty="0">
                          <a:solidFill>
                            <a:schemeClr val="tx1"/>
                          </a:solidFill>
                        </a:rPr>
                        <a:t>$575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100" b="1" dirty="0">
                          <a:solidFill>
                            <a:schemeClr val="tx1"/>
                          </a:solidFill>
                        </a:rPr>
                        <a:t>$638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100" b="1" dirty="0">
                          <a:solidFill>
                            <a:schemeClr val="tx1"/>
                          </a:solidFill>
                        </a:rPr>
                        <a:t>$826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100" b="1" dirty="0">
                          <a:solidFill>
                            <a:schemeClr val="tx1"/>
                          </a:solidFill>
                        </a:rPr>
                        <a:t>$1,154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100" b="1" dirty="0">
                          <a:solidFill>
                            <a:schemeClr val="tx1"/>
                          </a:solidFill>
                        </a:rPr>
                        <a:t>$1,366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6877412"/>
                  </a:ext>
                </a:extLst>
              </a:tr>
            </a:tbl>
          </a:graphicData>
        </a:graphic>
      </p:graphicFrame>
      <p:sp>
        <p:nvSpPr>
          <p:cNvPr id="11" name="TextBox 10">
            <a:extLst>
              <a:ext uri="{FF2B5EF4-FFF2-40B4-BE49-F238E27FC236}">
                <a16:creationId xmlns:a16="http://schemas.microsoft.com/office/drawing/2014/main" id="{E411B5AF-60C7-485D-9DE2-7E773533DF8F}"/>
              </a:ext>
            </a:extLst>
          </p:cNvPr>
          <p:cNvSpPr txBox="1"/>
          <p:nvPr/>
        </p:nvSpPr>
        <p:spPr>
          <a:xfrm>
            <a:off x="838202" y="3429001"/>
            <a:ext cx="10989623" cy="2677656"/>
          </a:xfrm>
          <a:prstGeom prst="rect">
            <a:avLst/>
          </a:prstGeom>
          <a:noFill/>
        </p:spPr>
        <p:txBody>
          <a:bodyPr wrap="square" rtlCol="0">
            <a:spAutoFit/>
          </a:bodyPr>
          <a:lstStyle/>
          <a:p>
            <a:pPr marL="342903" indent="-342903">
              <a:buFont typeface="Arial" panose="020B0604020202020204" pitchFamily="34" charset="0"/>
              <a:buChar char="•"/>
            </a:pPr>
            <a:r>
              <a:rPr lang="en-US" sz="2800" b="1" dirty="0"/>
              <a:t>When you are looking at these numbers, remember these items.</a:t>
            </a:r>
          </a:p>
          <a:p>
            <a:pPr marL="342903" indent="-342903">
              <a:buFont typeface="Arial" panose="020B0604020202020204" pitchFamily="34" charset="0"/>
              <a:buChar char="•"/>
            </a:pPr>
            <a:endParaRPr lang="en-US" sz="2800" b="1" dirty="0"/>
          </a:p>
          <a:p>
            <a:pPr marL="342903" indent="-342903">
              <a:buFont typeface="Arial" panose="020B0604020202020204" pitchFamily="34" charset="0"/>
              <a:buChar char="•"/>
            </a:pPr>
            <a:r>
              <a:rPr lang="en-US" sz="2800" b="1" dirty="0"/>
              <a:t>Your voucher will tell you how many bedrooms you are approved for.</a:t>
            </a:r>
          </a:p>
          <a:p>
            <a:pPr marL="342903" indent="-342903">
              <a:buFont typeface="Arial" panose="020B0604020202020204" pitchFamily="34" charset="0"/>
              <a:buChar char="•"/>
            </a:pPr>
            <a:endParaRPr lang="en-US" sz="2800" b="1" dirty="0"/>
          </a:p>
          <a:p>
            <a:pPr marL="342903" indent="-342903">
              <a:buFont typeface="Arial" panose="020B0604020202020204" pitchFamily="34" charset="0"/>
              <a:buChar char="•"/>
            </a:pPr>
            <a:r>
              <a:rPr lang="en-US" sz="2800" b="1" dirty="0"/>
              <a:t>The numbers under the bedroom size have to include your rent, and any utilities you are responsible for, outside of your rent.</a:t>
            </a:r>
          </a:p>
        </p:txBody>
      </p:sp>
    </p:spTree>
    <p:extLst>
      <p:ext uri="{BB962C8B-B14F-4D97-AF65-F5344CB8AC3E}">
        <p14:creationId xmlns:p14="http://schemas.microsoft.com/office/powerpoint/2010/main" val="1775461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CA588B-B9E8-4CE9-A370-153347A9D2C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BB072C8-3352-47F8-AC96-C4283D2DBE86}"/>
              </a:ext>
            </a:extLst>
          </p:cNvPr>
          <p:cNvSpPr>
            <a:spLocks noGrp="1"/>
          </p:cNvSpPr>
          <p:nvPr>
            <p:ph type="title"/>
          </p:nvPr>
        </p:nvSpPr>
        <p:spPr>
          <a:xfrm>
            <a:off x="2222384" y="286143"/>
            <a:ext cx="7424956" cy="1325563"/>
          </a:xfrm>
        </p:spPr>
        <p:txBody>
          <a:bodyPr/>
          <a:lstStyle/>
          <a:p>
            <a:pPr algn="ctr"/>
            <a:r>
              <a:rPr lang="en-US" b="1" dirty="0"/>
              <a:t>Recertification information</a:t>
            </a:r>
          </a:p>
        </p:txBody>
      </p:sp>
      <p:sp>
        <p:nvSpPr>
          <p:cNvPr id="3" name="Content Placeholder 2">
            <a:extLst>
              <a:ext uri="{FF2B5EF4-FFF2-40B4-BE49-F238E27FC236}">
                <a16:creationId xmlns:a16="http://schemas.microsoft.com/office/drawing/2014/main" id="{4B37D3BA-EB1A-492B-A285-F98260343017}"/>
              </a:ext>
            </a:extLst>
          </p:cNvPr>
          <p:cNvSpPr>
            <a:spLocks noGrp="1"/>
          </p:cNvSpPr>
          <p:nvPr>
            <p:ph idx="1"/>
          </p:nvPr>
        </p:nvSpPr>
        <p:spPr>
          <a:xfrm>
            <a:off x="176170" y="1825625"/>
            <a:ext cx="11761365" cy="4818456"/>
          </a:xfrm>
        </p:spPr>
        <p:txBody>
          <a:bodyPr>
            <a:normAutofit/>
          </a:bodyPr>
          <a:lstStyle/>
          <a:p>
            <a:r>
              <a:rPr lang="en-US" b="1" dirty="0"/>
              <a:t>Each year YHRC has to determine if you or your household are still eligible to participate in the HVC program.</a:t>
            </a:r>
          </a:p>
          <a:p>
            <a:endParaRPr lang="en-US" b="1" dirty="0"/>
          </a:p>
          <a:p>
            <a:r>
              <a:rPr lang="en-US" b="1" dirty="0"/>
              <a:t>You will receive a packet in the mail about 90-days before your recertification month. (The month you started on the program.)</a:t>
            </a:r>
          </a:p>
          <a:p>
            <a:endParaRPr lang="en-US" b="1" dirty="0"/>
          </a:p>
          <a:p>
            <a:r>
              <a:rPr lang="en-US" b="1" dirty="0"/>
              <a:t>There will be a list of items you must provide sent out with your recertification packet.</a:t>
            </a:r>
          </a:p>
          <a:p>
            <a:endParaRPr lang="en-US" b="1" dirty="0"/>
          </a:p>
          <a:p>
            <a:r>
              <a:rPr lang="en-US" b="1" dirty="0"/>
              <a:t>Please fill out this packet completely, including signing and dating all forms.</a:t>
            </a:r>
          </a:p>
        </p:txBody>
      </p:sp>
    </p:spTree>
    <p:extLst>
      <p:ext uri="{BB962C8B-B14F-4D97-AF65-F5344CB8AC3E}">
        <p14:creationId xmlns:p14="http://schemas.microsoft.com/office/powerpoint/2010/main" val="65588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9606D4-1F0B-4863-99A0-F2AAD29FAB3E}"/>
              </a:ext>
            </a:extLst>
          </p:cNvPr>
          <p:cNvPicPr>
            <a:picLocks noChangeAspect="1"/>
          </p:cNvPicPr>
          <p:nvPr/>
        </p:nvPicPr>
        <p:blipFill>
          <a:blip r:embed="rId2"/>
          <a:stretch>
            <a:fillRect/>
          </a:stretch>
        </p:blipFill>
        <p:spPr>
          <a:xfrm>
            <a:off x="2" y="2"/>
            <a:ext cx="12191999" cy="6857999"/>
          </a:xfrm>
          <a:prstGeom prst="rect">
            <a:avLst/>
          </a:prstGeom>
        </p:spPr>
      </p:pic>
      <p:sp>
        <p:nvSpPr>
          <p:cNvPr id="2" name="Title 1">
            <a:extLst>
              <a:ext uri="{FF2B5EF4-FFF2-40B4-BE49-F238E27FC236}">
                <a16:creationId xmlns:a16="http://schemas.microsoft.com/office/drawing/2014/main" id="{E0CFE6FA-F2A8-47AD-B31B-4B131E17DBBA}"/>
              </a:ext>
            </a:extLst>
          </p:cNvPr>
          <p:cNvSpPr>
            <a:spLocks noGrp="1"/>
          </p:cNvSpPr>
          <p:nvPr>
            <p:ph type="title"/>
          </p:nvPr>
        </p:nvSpPr>
        <p:spPr/>
        <p:txBody>
          <a:bodyPr/>
          <a:lstStyle/>
          <a:p>
            <a:pPr algn="ctr"/>
            <a:r>
              <a:rPr lang="en-US" b="1" dirty="0"/>
              <a:t>Continued</a:t>
            </a:r>
          </a:p>
        </p:txBody>
      </p:sp>
      <p:sp>
        <p:nvSpPr>
          <p:cNvPr id="3" name="Content Placeholder 2">
            <a:extLst>
              <a:ext uri="{FF2B5EF4-FFF2-40B4-BE49-F238E27FC236}">
                <a16:creationId xmlns:a16="http://schemas.microsoft.com/office/drawing/2014/main" id="{808E33C0-50DF-4FBB-B8E5-B785729CABDB}"/>
              </a:ext>
            </a:extLst>
          </p:cNvPr>
          <p:cNvSpPr>
            <a:spLocks noGrp="1"/>
          </p:cNvSpPr>
          <p:nvPr>
            <p:ph idx="1"/>
          </p:nvPr>
        </p:nvSpPr>
        <p:spPr>
          <a:xfrm>
            <a:off x="201336" y="1825625"/>
            <a:ext cx="11711032" cy="4860401"/>
          </a:xfrm>
        </p:spPr>
        <p:txBody>
          <a:bodyPr/>
          <a:lstStyle/>
          <a:p>
            <a:r>
              <a:rPr lang="en-US" b="1" dirty="0"/>
              <a:t>Please turn in the recertification packet with all of the required documents BEFORE the deadline.</a:t>
            </a:r>
          </a:p>
          <a:p>
            <a:endParaRPr lang="en-US" b="1" dirty="0"/>
          </a:p>
          <a:p>
            <a:r>
              <a:rPr lang="en-US" b="1" dirty="0"/>
              <a:t>Failure to do so, may result in termination from this program.</a:t>
            </a:r>
          </a:p>
          <a:p>
            <a:endParaRPr lang="en-US" b="1" dirty="0"/>
          </a:p>
          <a:p>
            <a:r>
              <a:rPr lang="en-US" b="1" dirty="0"/>
              <a:t>If you need help filling out your recertification paperwork, please let YHRC know. Staff will be happy to help you.</a:t>
            </a:r>
          </a:p>
          <a:p>
            <a:endParaRPr lang="en-US" b="1" dirty="0"/>
          </a:p>
          <a:p>
            <a:r>
              <a:rPr lang="en-US" b="1" dirty="0"/>
              <a:t>If you have any questions while filling out your recertification paperwork, please feel free to call.</a:t>
            </a:r>
          </a:p>
        </p:txBody>
      </p:sp>
    </p:spTree>
    <p:extLst>
      <p:ext uri="{BB962C8B-B14F-4D97-AF65-F5344CB8AC3E}">
        <p14:creationId xmlns:p14="http://schemas.microsoft.com/office/powerpoint/2010/main" val="16244775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66364</TotalTime>
  <Words>5356</Words>
  <Application>Microsoft Office PowerPoint</Application>
  <PresentationFormat>Widescreen</PresentationFormat>
  <Paragraphs>348</Paragraphs>
  <Slides>44</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9" baseType="lpstr">
      <vt:lpstr>Arial</vt:lpstr>
      <vt:lpstr>Calibri</vt:lpstr>
      <vt:lpstr>Calibri Light</vt:lpstr>
      <vt:lpstr>Office Theme</vt:lpstr>
      <vt:lpstr>Acrobat Document</vt:lpstr>
      <vt:lpstr>Yankton Housing &amp; Redevelopment Commission (YHRC) Briefing Power Point for the Housing Choice Voucher Program (HVC)</vt:lpstr>
      <vt:lpstr>YHRC purpose &amp; mission statement</vt:lpstr>
      <vt:lpstr>HUD’s Mission Statement</vt:lpstr>
      <vt:lpstr>HCV information</vt:lpstr>
      <vt:lpstr>HCV information continued</vt:lpstr>
      <vt:lpstr>Example of the Request for Tenancy Approval Form</vt:lpstr>
      <vt:lpstr>Fair market rents 2022 Yankton County</vt:lpstr>
      <vt:lpstr>Recertification information</vt:lpstr>
      <vt:lpstr>Continued</vt:lpstr>
      <vt:lpstr>Tenant Ongoing Responsibilities</vt:lpstr>
      <vt:lpstr>Example of Tenant Change Report Form</vt:lpstr>
      <vt:lpstr>Continued</vt:lpstr>
      <vt:lpstr>Continued</vt:lpstr>
      <vt:lpstr>Reasons for possible termination of assistance from the HCV program</vt:lpstr>
      <vt:lpstr>Continued</vt:lpstr>
      <vt:lpstr>How to request a hearing, if you were terminated from the HCV program</vt:lpstr>
      <vt:lpstr>Before singing a lease, please consider these suggestions</vt:lpstr>
      <vt:lpstr>Inspect the unit</vt:lpstr>
      <vt:lpstr>Continued</vt:lpstr>
      <vt:lpstr>How to requested repairs from your landlord</vt:lpstr>
      <vt:lpstr>Health and safety concerns</vt:lpstr>
      <vt:lpstr>Landlord &amp; tenant disputes information</vt:lpstr>
      <vt:lpstr>Ten tips for tenants</vt:lpstr>
      <vt:lpstr>Continued</vt:lpstr>
      <vt:lpstr>Continued</vt:lpstr>
      <vt:lpstr>Quiet Enjoyment</vt:lpstr>
      <vt:lpstr>Habitability: right to repair</vt:lpstr>
      <vt:lpstr>Notice of entry</vt:lpstr>
      <vt:lpstr>Landlord rights &amp; responsibilities</vt:lpstr>
      <vt:lpstr>Eviction</vt:lpstr>
      <vt:lpstr>Continued</vt:lpstr>
      <vt:lpstr>Quick contact reference guide</vt:lpstr>
      <vt:lpstr>Questions to ask before renting</vt:lpstr>
      <vt:lpstr>Before renting or buying a pre-1978 home or apartment, federal law requires: </vt:lpstr>
      <vt:lpstr>Simple Steps to Protect Your Family from Lead Hazards </vt:lpstr>
      <vt:lpstr>U. S. Environmental Protection Agency (EPA) Regional Offices </vt:lpstr>
      <vt:lpstr>Division of Consumer Protection</vt:lpstr>
      <vt:lpstr>Consumer Product Safety Commission (CPSC)  </vt:lpstr>
      <vt:lpstr>U. S. Department of Housing and Urban  Development (HUD) </vt:lpstr>
      <vt:lpstr>Are you a victim of Housing Discrimination?</vt:lpstr>
      <vt:lpstr>It is unlawful to discriminate in Housing based on these factors:</vt:lpstr>
      <vt:lpstr>Under the Fair Housing Act, it is against the law to: </vt:lpstr>
      <vt:lpstr>Important Links</vt:lpstr>
      <vt:lpstr>Closing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Yankton Housing &amp; Redevelopment Commission Briefing</dc:title>
  <dc:creator>SRenteria</dc:creator>
  <cp:lastModifiedBy>Sasha Renteria</cp:lastModifiedBy>
  <cp:revision>247</cp:revision>
  <cp:lastPrinted>2022-05-24T18:13:52Z</cp:lastPrinted>
  <dcterms:created xsi:type="dcterms:W3CDTF">2022-01-20T17:55:35Z</dcterms:created>
  <dcterms:modified xsi:type="dcterms:W3CDTF">2022-09-27T19:46:58Z</dcterms:modified>
</cp:coreProperties>
</file>