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63" r:id="rId4"/>
    <p:sldId id="286" r:id="rId5"/>
    <p:sldId id="258" r:id="rId6"/>
    <p:sldId id="259" r:id="rId7"/>
    <p:sldId id="260" r:id="rId8"/>
    <p:sldId id="284" r:id="rId9"/>
    <p:sldId id="267" r:id="rId10"/>
    <p:sldId id="268" r:id="rId11"/>
    <p:sldId id="278" r:id="rId12"/>
    <p:sldId id="287" r:id="rId13"/>
    <p:sldId id="261" r:id="rId14"/>
    <p:sldId id="262" r:id="rId15"/>
    <p:sldId id="292" r:id="rId16"/>
    <p:sldId id="291" r:id="rId17"/>
    <p:sldId id="274" r:id="rId18"/>
    <p:sldId id="270" r:id="rId19"/>
    <p:sldId id="275" r:id="rId20"/>
    <p:sldId id="276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22" autoAdjust="0"/>
  </p:normalViewPr>
  <p:slideViewPr>
    <p:cSldViewPr>
      <p:cViewPr varScale="1">
        <p:scale>
          <a:sx n="91" d="100"/>
          <a:sy n="91" d="100"/>
        </p:scale>
        <p:origin x="-7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61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2B61BD-CC91-46C8-B457-A628CA4DE6AC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A2057D-3078-4160-9F5F-EBBFBB3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C4B2-441E-41D3-AE78-1960871D80CA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A925-FD7A-492B-93AB-10C17C54F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62D7-5DBA-4140-98A3-33486580CC6D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B621-7FE9-460E-A262-9DF849DAF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AFE4-6E64-4F55-B008-39F997F7BF0B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0072-4963-4E37-A3FD-3C9C25188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5FBD-FCBA-4646-ADA6-2A35496B945D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0165-CF70-4526-9277-DA99BEFDC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7057-4993-4628-A8DA-3A346CFBAAF9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09B6-FEF0-4C2A-B43B-7F8F4A907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E43A-7951-46E3-9896-30E8A41BE384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878-F546-46F3-B6E9-057ADDF2F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8C48-578F-43A9-9D94-25595A8B8831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4413-D8A8-4973-BBBA-F725922A5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B048-864E-42E0-8950-FBC52A4CE96F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F33B-9E46-4AFF-9A54-4C38A3E4C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9C39-01F6-4811-B911-5563DAC64B6E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3FC7-EB9A-4690-A428-8BB0C3B69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7E85-9C36-43E1-9F8F-860E86D09AE1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687B-6823-4D4C-8F64-9FA0B4D8C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507A-DDEE-4EFD-B657-B55A36722CE6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8046-823E-4DFF-A84C-441445082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DCD73-4F29-40CE-9590-283EEE3A8DC2}" type="datetimeFigureOut">
              <a:rPr lang="en-US"/>
              <a:pPr>
                <a:defRPr/>
              </a:pPr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0400C-B429-4686-A766-2E23D4FDD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Integrated Pest Management</a:t>
            </a:r>
            <a:br>
              <a:rPr lang="en-US" dirty="0" smtClean="0"/>
            </a:br>
            <a:r>
              <a:rPr lang="en-US" dirty="0" smtClean="0"/>
              <a:t>&amp; Chemical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5410200" cy="1371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By Diana Klassy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South Dakota Master Gardener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Certified Private Applicator by the Maryland Department of Agriculture</a:t>
            </a:r>
          </a:p>
        </p:txBody>
      </p:sp>
      <p:pic>
        <p:nvPicPr>
          <p:cNvPr id="6" name="Picture 3" descr="late blight on tomato leaf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77133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late blight on tomato fru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62200"/>
            <a:ext cx="362194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525963"/>
          </a:xfrm>
        </p:spPr>
        <p:txBody>
          <a:bodyPr/>
          <a:lstStyle/>
          <a:p>
            <a:r>
              <a:rPr lang="en-US" dirty="0" smtClean="0"/>
              <a:t>5. Record and Evaluate Results</a:t>
            </a:r>
          </a:p>
          <a:p>
            <a:pPr lvl="1"/>
            <a:r>
              <a:rPr lang="en-US" dirty="0" smtClean="0"/>
              <a:t>Extremely important!</a:t>
            </a:r>
          </a:p>
          <a:p>
            <a:pPr lvl="1"/>
            <a:r>
              <a:rPr lang="en-US" dirty="0" smtClean="0"/>
              <a:t>Consider how well your strategies work and their impact on the environment before implementing them again </a:t>
            </a:r>
          </a:p>
          <a:p>
            <a:pPr lvl="1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4" name="Picture 3" descr="bean beetle life cycl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33850" y="1962150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324600" cy="1143000"/>
          </a:xfrm>
        </p:spPr>
        <p:txBody>
          <a:bodyPr/>
          <a:lstStyle/>
          <a:p>
            <a:r>
              <a:rPr lang="en-US" dirty="0" smtClean="0"/>
              <a:t>IPM Example: </a:t>
            </a:r>
            <a:r>
              <a:rPr lang="en-US" sz="4000" dirty="0" smtClean="0"/>
              <a:t>Spider Mites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Observe: stippled leaves</a:t>
            </a:r>
          </a:p>
          <a:p>
            <a:r>
              <a:rPr lang="en-US" dirty="0" smtClean="0"/>
              <a:t>Confirm pest: white paper test</a:t>
            </a:r>
          </a:p>
          <a:p>
            <a:r>
              <a:rPr lang="en-US" dirty="0" smtClean="0"/>
              <a:t>Control method: water blast every 3 days to underside of leaves</a:t>
            </a:r>
          </a:p>
          <a:p>
            <a:r>
              <a:rPr lang="en-US" dirty="0" smtClean="0"/>
              <a:t>Observe results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spider mite on bean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5052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pider mit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003425"/>
          </a:xfrm>
        </p:spPr>
        <p:txBody>
          <a:bodyPr/>
          <a:lstStyle/>
          <a:p>
            <a:r>
              <a:rPr lang="en-US" sz="7200" dirty="0" smtClean="0"/>
              <a:t>Pesticide and Garden Safety</a:t>
            </a:r>
            <a:endParaRPr lang="en-US" sz="7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1400" y="4419600"/>
            <a:ext cx="12192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damping off  p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19400"/>
            <a:ext cx="3225800" cy="347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Chemical Controls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981199"/>
            <a:ext cx="8229600" cy="2819401"/>
          </a:xfrm>
        </p:spPr>
        <p:txBody>
          <a:bodyPr/>
          <a:lstStyle/>
          <a:p>
            <a:pPr eaLnBrk="1" hangingPunct="1"/>
            <a:r>
              <a:rPr lang="en-US" dirty="0" smtClean="0"/>
              <a:t>Pesticide-any material applied to plants, soil, water, animals, etc. to kill, attract, repel, regulate, or interrupt the growth and mating of pests.</a:t>
            </a:r>
          </a:p>
        </p:txBody>
      </p:sp>
      <p:pic>
        <p:nvPicPr>
          <p:cNvPr id="4" name="Picture 4" descr="squash bor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909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Types of Pesticides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Fungicides-control fungi</a:t>
            </a:r>
          </a:p>
          <a:p>
            <a:pPr eaLnBrk="1" hangingPunct="1"/>
            <a:r>
              <a:rPr lang="en-US" dirty="0" smtClean="0"/>
              <a:t>Insecticides-control insects</a:t>
            </a:r>
          </a:p>
          <a:p>
            <a:pPr eaLnBrk="1" hangingPunct="1"/>
            <a:r>
              <a:rPr lang="en-US" dirty="0" smtClean="0"/>
              <a:t>Miticides (acaricides)-control mites</a:t>
            </a:r>
          </a:p>
          <a:p>
            <a:pPr eaLnBrk="1" hangingPunct="1"/>
            <a:r>
              <a:rPr lang="en-US" dirty="0" smtClean="0"/>
              <a:t>Herbicides-controls weeds and other undesirable plants</a:t>
            </a:r>
          </a:p>
        </p:txBody>
      </p:sp>
      <p:pic>
        <p:nvPicPr>
          <p:cNvPr id="5" name="Picture 2" descr="cucumber mosais viru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429000" cy="25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LABEL!!!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buy the product</a:t>
            </a:r>
          </a:p>
          <a:p>
            <a:pPr lvl="1"/>
            <a:r>
              <a:rPr lang="en-US" dirty="0" smtClean="0"/>
              <a:t> If you are NOT going to follow the entire label, DON’T BUY IT!</a:t>
            </a:r>
          </a:p>
          <a:p>
            <a:r>
              <a:rPr lang="en-US" dirty="0" smtClean="0"/>
              <a:t>After you get the chemical home to store </a:t>
            </a:r>
            <a:r>
              <a:rPr lang="en-US" dirty="0" smtClean="0"/>
              <a:t>it</a:t>
            </a:r>
            <a:endParaRPr lang="en-US" dirty="0" smtClean="0"/>
          </a:p>
          <a:p>
            <a:r>
              <a:rPr lang="en-US" dirty="0" smtClean="0"/>
              <a:t>Before every time you use it</a:t>
            </a:r>
          </a:p>
          <a:p>
            <a:pPr lvl="1"/>
            <a:r>
              <a:rPr lang="en-US" dirty="0" smtClean="0"/>
              <a:t>Even if you used I several times </a:t>
            </a:r>
            <a:r>
              <a:rPr lang="en-US" dirty="0" smtClean="0"/>
              <a:t>before</a:t>
            </a:r>
          </a:p>
          <a:p>
            <a:pPr lvl="1">
              <a:buNone/>
            </a:pPr>
            <a:r>
              <a:rPr lang="en-US" sz="4000" dirty="0" smtClean="0"/>
              <a:t>THE LABEL IS THE LAW!!!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Pesticide Label: </a:t>
            </a:r>
            <a:r>
              <a:rPr lang="en-US" sz="3600" dirty="0" smtClean="0"/>
              <a:t>READ BEFORE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sz="2800" dirty="0" smtClean="0"/>
              <a:t>Trade or Brand Name</a:t>
            </a:r>
          </a:p>
          <a:p>
            <a:r>
              <a:rPr lang="en-US" sz="2800" dirty="0" smtClean="0"/>
              <a:t>Active ingredients &amp; percentage by weight</a:t>
            </a:r>
          </a:p>
          <a:p>
            <a:r>
              <a:rPr lang="en-US" sz="2800" dirty="0" smtClean="0"/>
              <a:t>Types of </a:t>
            </a:r>
            <a:r>
              <a:rPr lang="en-US" sz="2800" u="sng" dirty="0" smtClean="0"/>
              <a:t>plants</a:t>
            </a:r>
            <a:r>
              <a:rPr lang="en-US" sz="2800" dirty="0" smtClean="0"/>
              <a:t> (sites)where it may be used</a:t>
            </a:r>
          </a:p>
          <a:p>
            <a:r>
              <a:rPr lang="en-US" sz="2800" u="sng" dirty="0" smtClean="0"/>
              <a:t>Pests</a:t>
            </a:r>
            <a:r>
              <a:rPr lang="en-US" sz="2800" dirty="0" smtClean="0"/>
              <a:t> targeted</a:t>
            </a:r>
          </a:p>
          <a:p>
            <a:r>
              <a:rPr lang="en-US" sz="2800" dirty="0" smtClean="0"/>
              <a:t>How much to use	How and when to apply</a:t>
            </a:r>
          </a:p>
          <a:p>
            <a:r>
              <a:rPr lang="en-US" sz="2800" dirty="0" smtClean="0"/>
              <a:t>Required protective clothing &amp; equipment!!!</a:t>
            </a:r>
          </a:p>
          <a:p>
            <a:r>
              <a:rPr lang="en-US" sz="2800" dirty="0" smtClean="0"/>
              <a:t>Signal words, Danger, Warning, Caution</a:t>
            </a:r>
          </a:p>
          <a:p>
            <a:r>
              <a:rPr lang="en-US" sz="2800" dirty="0" smtClean="0"/>
              <a:t>Precautionary statements defining hazards</a:t>
            </a:r>
          </a:p>
          <a:p>
            <a:r>
              <a:rPr lang="en-US" sz="2800" dirty="0" smtClean="0"/>
              <a:t>Emergency &amp; First aid for accidental exposure</a:t>
            </a:r>
          </a:p>
          <a:p>
            <a:r>
              <a:rPr lang="en-US" sz="2800" dirty="0" smtClean="0"/>
              <a:t>Proper storage &amp; disposal of pesticide &amp; empty containers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Hazards</a:t>
            </a:r>
            <a:br>
              <a:rPr lang="en-US" dirty="0" smtClean="0"/>
            </a:br>
            <a:r>
              <a:rPr lang="en-US" sz="3600" b="1" dirty="0" smtClean="0"/>
              <a:t>Hazard(Risk) =Toxicity X Exposure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Toxicity-the ability of pesticides to cause short term (acute) and long term (chronic) injury</a:t>
            </a:r>
          </a:p>
          <a:p>
            <a:r>
              <a:rPr lang="en-US" dirty="0" smtClean="0"/>
              <a:t>Exposure- occurs when pesticides get into the body through the skin, by inhalation, by swallowing, or by eye contact</a:t>
            </a:r>
          </a:p>
          <a:p>
            <a:r>
              <a:rPr lang="en-US" dirty="0" smtClean="0"/>
              <a:t>Hazard (risk)-the potential or probability for harm (injury, illness, or allergy) to occur because of product toxicity and human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Exposure:</a:t>
            </a:r>
            <a:br>
              <a:rPr lang="en-US" dirty="0" smtClean="0"/>
            </a:br>
            <a:r>
              <a:rPr lang="en-US" dirty="0" smtClean="0"/>
              <a:t>How Pesticides Enter the Body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4343400" cy="4525962"/>
          </a:xfrm>
        </p:spPr>
        <p:txBody>
          <a:bodyPr/>
          <a:lstStyle/>
          <a:p>
            <a:r>
              <a:rPr lang="en-US" dirty="0" smtClean="0"/>
              <a:t>Dermal (skin) –primary entry route </a:t>
            </a:r>
          </a:p>
          <a:p>
            <a:r>
              <a:rPr lang="en-US" dirty="0" smtClean="0"/>
              <a:t>Eyes –tissues are extremely absorbent</a:t>
            </a:r>
          </a:p>
          <a:p>
            <a:r>
              <a:rPr lang="en-US" dirty="0" smtClean="0"/>
              <a:t>Oral (mouth) – splashing, licking lips</a:t>
            </a:r>
          </a:p>
          <a:p>
            <a:r>
              <a:rPr lang="en-US" dirty="0" smtClean="0"/>
              <a:t>Inhalation (lungs) –protection when mixing</a:t>
            </a:r>
          </a:p>
        </p:txBody>
      </p:sp>
      <p:pic>
        <p:nvPicPr>
          <p:cNvPr id="5" name="Picture 2" descr="cut worm on toma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5200"/>
            <a:ext cx="3886200" cy="258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Protective Equipment (PPE)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clothing and devices worn to protect the body from contact with pesticides</a:t>
            </a:r>
          </a:p>
          <a:p>
            <a:r>
              <a:rPr lang="en-US" dirty="0" smtClean="0"/>
              <a:t>Reduces exposure but does not necessarily eliminate it</a:t>
            </a:r>
          </a:p>
          <a:p>
            <a:r>
              <a:rPr lang="en-US" dirty="0" smtClean="0"/>
              <a:t>Are legally required to follow all PPE instructions that appear on the label</a:t>
            </a:r>
          </a:p>
          <a:p>
            <a:r>
              <a:rPr lang="en-US" dirty="0" smtClean="0"/>
              <a:t>Cautious pesticide handlers may decide to wear additional PPE for increased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</a:t>
            </a:r>
            <a:r>
              <a:rPr lang="en-US" u="sng" dirty="0" smtClean="0"/>
              <a:t>I</a:t>
            </a:r>
            <a:r>
              <a:rPr lang="en-US" dirty="0" smtClean="0"/>
              <a:t>ntegrated </a:t>
            </a:r>
            <a:r>
              <a:rPr lang="en-US" u="sng" dirty="0" smtClean="0"/>
              <a:t>P</a:t>
            </a:r>
            <a:r>
              <a:rPr lang="en-US" dirty="0" smtClean="0"/>
              <a:t>est </a:t>
            </a:r>
            <a:r>
              <a:rPr lang="en-US" u="sng" dirty="0" smtClean="0"/>
              <a:t>M</a:t>
            </a:r>
            <a:r>
              <a:rPr lang="en-US" dirty="0" smtClean="0"/>
              <a:t>anagement?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IPM is a </a:t>
            </a:r>
            <a:r>
              <a:rPr lang="en-US" u="sng" dirty="0" smtClean="0"/>
              <a:t>decision making process </a:t>
            </a:r>
            <a:r>
              <a:rPr lang="en-US" dirty="0" smtClean="0"/>
              <a:t>that utilizes </a:t>
            </a:r>
            <a:r>
              <a:rPr lang="en-US" u="sng" dirty="0" smtClean="0"/>
              <a:t>regular monitoring </a:t>
            </a:r>
            <a:r>
              <a:rPr lang="en-US" dirty="0" smtClean="0"/>
              <a:t>to determine if and when treatments are needed.	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A pest management strategy that utilizes a wide range of pest control methods or tactics. </a:t>
            </a:r>
            <a:endParaRPr lang="en-US" u="sng" dirty="0" smtClean="0"/>
          </a:p>
        </p:txBody>
      </p:sp>
      <p:pic>
        <p:nvPicPr>
          <p:cNvPr id="9220" name="Picture 3" descr="deer_eat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2286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Should I Let My Domestic Rabbit Run Free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2343150" cy="2343150"/>
          </a:xfrm>
          <a:prstGeom prst="rect">
            <a:avLst/>
          </a:prstGeom>
          <a:noFill/>
        </p:spPr>
      </p:pic>
      <p:pic>
        <p:nvPicPr>
          <p:cNvPr id="22532" name="Picture 4" descr="Common Signs of a Gopher Problem - Valley Pest Solu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343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029200" cy="1143000"/>
          </a:xfrm>
        </p:spPr>
        <p:txBody>
          <a:bodyPr/>
          <a:lstStyle/>
          <a:p>
            <a:r>
              <a:rPr lang="en-US" dirty="0" smtClean="0"/>
              <a:t>Protect Your Skin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3992563"/>
          </a:xfrm>
        </p:spPr>
        <p:txBody>
          <a:bodyPr/>
          <a:lstStyle/>
          <a:p>
            <a:r>
              <a:rPr lang="en-US" dirty="0" smtClean="0"/>
              <a:t>At a minimum, wear long-sleeve shirt, long pants, and socks with shoes</a:t>
            </a:r>
          </a:p>
          <a:p>
            <a:r>
              <a:rPr lang="en-US" dirty="0" smtClean="0"/>
              <a:t>Chemical resistant gloves, especially when mixing concentrated solutions</a:t>
            </a:r>
          </a:p>
          <a:p>
            <a:r>
              <a:rPr lang="en-US" dirty="0" smtClean="0"/>
              <a:t>Proper footwear (no leather or cloth)</a:t>
            </a:r>
          </a:p>
          <a:p>
            <a:r>
              <a:rPr lang="en-US" dirty="0" smtClean="0"/>
              <a:t>Hat or head covering</a:t>
            </a:r>
          </a:p>
          <a:p>
            <a:r>
              <a:rPr lang="en-US" dirty="0" smtClean="0"/>
              <a:t>Chemical resistant apron </a:t>
            </a:r>
          </a:p>
          <a:p>
            <a:pPr>
              <a:buNone/>
            </a:pPr>
            <a:r>
              <a:rPr lang="en-US" dirty="0" smtClean="0"/>
              <a:t>		(when mixing chemicals)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86200" cy="990600"/>
          </a:xfrm>
        </p:spPr>
        <p:txBody>
          <a:bodyPr/>
          <a:lstStyle/>
          <a:p>
            <a:r>
              <a:rPr lang="en-US" dirty="0" smtClean="0"/>
              <a:t>Final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30763"/>
          </a:xfrm>
        </p:spPr>
        <p:txBody>
          <a:bodyPr/>
          <a:lstStyle/>
          <a:p>
            <a:r>
              <a:rPr lang="en-US" sz="2800" b="1" dirty="0" smtClean="0"/>
              <a:t>Always read and Follow the Label!</a:t>
            </a:r>
          </a:p>
          <a:p>
            <a:r>
              <a:rPr lang="en-US" sz="2800" u="sng" dirty="0" smtClean="0"/>
              <a:t>Keep chemicals in original containers</a:t>
            </a:r>
          </a:p>
          <a:p>
            <a:r>
              <a:rPr lang="en-US" sz="2800" dirty="0" smtClean="0"/>
              <a:t>Store pesticides in a </a:t>
            </a:r>
            <a:r>
              <a:rPr lang="en-US" sz="2800" b="1" dirty="0" smtClean="0"/>
              <a:t>locked</a:t>
            </a:r>
            <a:r>
              <a:rPr lang="en-US" sz="2800" dirty="0" smtClean="0"/>
              <a:t> cabinet</a:t>
            </a:r>
          </a:p>
          <a:p>
            <a:r>
              <a:rPr lang="en-US" sz="2800" dirty="0" smtClean="0"/>
              <a:t>Do not spray when </a:t>
            </a:r>
            <a:r>
              <a:rPr lang="en-US" sz="2800" i="1" dirty="0" smtClean="0"/>
              <a:t>windy</a:t>
            </a:r>
            <a:r>
              <a:rPr lang="en-US" sz="2800" dirty="0" smtClean="0"/>
              <a:t>, think about </a:t>
            </a:r>
            <a:r>
              <a:rPr lang="en-US" sz="2800" i="1" dirty="0" smtClean="0"/>
              <a:t>drift &amp; </a:t>
            </a:r>
            <a:r>
              <a:rPr lang="en-US" sz="2800" dirty="0" smtClean="0"/>
              <a:t>when temps are 80 degrees or higher when chemicals can </a:t>
            </a:r>
            <a:r>
              <a:rPr lang="en-US" sz="2800" i="1" dirty="0" smtClean="0"/>
              <a:t>volatilize </a:t>
            </a:r>
          </a:p>
          <a:p>
            <a:r>
              <a:rPr lang="en-US" sz="2800" dirty="0" smtClean="0"/>
              <a:t>For best results spray </a:t>
            </a:r>
            <a:r>
              <a:rPr lang="en-US" sz="2800" i="1" dirty="0" smtClean="0"/>
              <a:t>undersides</a:t>
            </a:r>
            <a:r>
              <a:rPr lang="en-US" sz="2800" dirty="0" smtClean="0"/>
              <a:t> and </a:t>
            </a:r>
            <a:r>
              <a:rPr lang="en-US" sz="2800" i="1" dirty="0" smtClean="0"/>
              <a:t>tops</a:t>
            </a:r>
            <a:r>
              <a:rPr lang="en-US" sz="2800" dirty="0" smtClean="0"/>
              <a:t> of leaves</a:t>
            </a:r>
          </a:p>
          <a:p>
            <a:r>
              <a:rPr lang="en-US" sz="2800" dirty="0" smtClean="0"/>
              <a:t>Do not use </a:t>
            </a:r>
            <a:r>
              <a:rPr lang="en-US" sz="2800" u="sng" dirty="0" smtClean="0"/>
              <a:t>restricted pesticides </a:t>
            </a:r>
            <a:r>
              <a:rPr lang="en-US" sz="2800" dirty="0" smtClean="0"/>
              <a:t>unless you have a Certified Pesticide Applicator’s license</a:t>
            </a:r>
          </a:p>
          <a:p>
            <a:r>
              <a:rPr lang="en-US" sz="2800" dirty="0" smtClean="0"/>
              <a:t>Keep a log/calendar of  what pesticides were</a:t>
            </a:r>
            <a:r>
              <a:rPr lang="en-US" dirty="0" smtClean="0"/>
              <a:t> </a:t>
            </a:r>
            <a:r>
              <a:rPr lang="en-US" sz="2800" dirty="0" smtClean="0"/>
              <a:t>sprayed and when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</a:p>
        </p:txBody>
      </p:sp>
      <p:pic>
        <p:nvPicPr>
          <p:cNvPr id="30723" name="Content Placeholder 3" descr="rosestuf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3886200"/>
            <a:ext cx="2794000" cy="2798763"/>
          </a:xfr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Maryland/South Dakota </a:t>
            </a:r>
            <a:r>
              <a:rPr lang="en-US" sz="2400" dirty="0"/>
              <a:t>Pesticide Applicator Core Manual</a:t>
            </a:r>
          </a:p>
          <a:p>
            <a:endParaRPr lang="en-US" sz="2400" dirty="0"/>
          </a:p>
          <a:p>
            <a:r>
              <a:rPr lang="en-US" sz="2400" dirty="0"/>
              <a:t>American Rose Society Consulting Rosarian Manual</a:t>
            </a:r>
          </a:p>
          <a:p>
            <a:endParaRPr lang="en-US" sz="2400" dirty="0"/>
          </a:p>
          <a:p>
            <a:r>
              <a:rPr lang="en-US" sz="2400" dirty="0"/>
              <a:t>University of Maryland Master Gardener Handbook</a:t>
            </a:r>
          </a:p>
        </p:txBody>
      </p:sp>
      <p:pic>
        <p:nvPicPr>
          <p:cNvPr id="5" name="Picture 4" descr="Froggy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038600"/>
            <a:ext cx="3308655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Practice IPM?</a:t>
            </a:r>
            <a:endParaRPr lang="en-US" sz="36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IPM helps to keep a balanced ecosystem</a:t>
            </a:r>
          </a:p>
          <a:p>
            <a:pPr eaLnBrk="1" hangingPunct="1"/>
            <a:r>
              <a:rPr lang="en-US" dirty="0" smtClean="0"/>
              <a:t>Sometimes pesticides can be ineffective</a:t>
            </a:r>
          </a:p>
          <a:p>
            <a:pPr eaLnBrk="1" hangingPunct="1"/>
            <a:r>
              <a:rPr lang="en-US" dirty="0" smtClean="0"/>
              <a:t>IPM can save money</a:t>
            </a:r>
          </a:p>
          <a:p>
            <a:pPr eaLnBrk="1" hangingPunct="1"/>
            <a:r>
              <a:rPr lang="en-US" dirty="0" smtClean="0"/>
              <a:t>IPM promotes a healthy environment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3132667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638800" cy="960438"/>
          </a:xfrm>
        </p:spPr>
        <p:txBody>
          <a:bodyPr/>
          <a:lstStyle/>
          <a:p>
            <a:r>
              <a:rPr lang="en-US" dirty="0" smtClean="0"/>
              <a:t>5 Major Steps of IPM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4678363"/>
          </a:xfrm>
        </p:spPr>
        <p:txBody>
          <a:bodyPr/>
          <a:lstStyle/>
          <a:p>
            <a:r>
              <a:rPr lang="en-US" dirty="0" smtClean="0"/>
              <a:t>1. Identify the Pest; whether to treat</a:t>
            </a:r>
          </a:p>
          <a:p>
            <a:r>
              <a:rPr lang="en-US" dirty="0" smtClean="0"/>
              <a:t>2. Monitor Pest to be Managed; when to treat</a:t>
            </a:r>
          </a:p>
          <a:p>
            <a:r>
              <a:rPr lang="en-US" dirty="0" smtClean="0"/>
              <a:t>3. Develop the Pest Management Goal; how to 									treat</a:t>
            </a:r>
          </a:p>
          <a:p>
            <a:r>
              <a:rPr lang="en-US" dirty="0" smtClean="0"/>
              <a:t>4. Implement the IPM Program</a:t>
            </a:r>
          </a:p>
          <a:p>
            <a:r>
              <a:rPr lang="en-US" dirty="0" smtClean="0"/>
              <a:t>5. Record and Evaluate Results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spotted cucumber bee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296758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410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Four Main Groups of Pests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dirty="0" smtClean="0"/>
              <a:t>Invertebrates (insects, mites, ticks, spiders, snails, &amp; slugs)</a:t>
            </a:r>
          </a:p>
          <a:p>
            <a:pPr eaLnBrk="1" hangingPunct="1"/>
            <a:r>
              <a:rPr lang="en-US" dirty="0" smtClean="0"/>
              <a:t>Disease agents or pathogens (bacteria, viruses, fungi, nematodes, parasitic microorganisms, and other microorganisms)</a:t>
            </a:r>
          </a:p>
          <a:p>
            <a:pPr eaLnBrk="1" hangingPunct="1"/>
            <a:r>
              <a:rPr lang="en-US" dirty="0" smtClean="0"/>
              <a:t>Weeds (undesirable plants)</a:t>
            </a:r>
          </a:p>
          <a:p>
            <a:pPr eaLnBrk="1" hangingPunct="1"/>
            <a:r>
              <a:rPr lang="en-US" dirty="0" smtClean="0"/>
              <a:t>Vertebrates (birds, reptiles, amphibians, fish, and rodents and other animals) </a:t>
            </a:r>
          </a:p>
        </p:txBody>
      </p:sp>
      <p:pic>
        <p:nvPicPr>
          <p:cNvPr id="6" name="Picture 5" descr="potato bu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568146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Pest Management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Natural controls (no action)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Applied controls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Biological control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Mechanical control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Cultural control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Chemical control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Host resistance or genetic control</a:t>
            </a:r>
          </a:p>
        </p:txBody>
      </p:sp>
      <p:pic>
        <p:nvPicPr>
          <p:cNvPr id="6" name="Picture 3" descr="tomato horn worm with egg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302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Closer look at Pest Management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06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Mechanical (Physical) control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Cultivation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Exclusion (barriers)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Trapping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Cultural control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Cultural practices : mulching, fertilizing, irrigation,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Sanitation : weed control, remove and destroy diseased plant material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</p:txBody>
      </p:sp>
      <p:pic>
        <p:nvPicPr>
          <p:cNvPr id="5" name="Picture 2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Cultural Control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r>
              <a:rPr lang="en-US" dirty="0" smtClean="0"/>
              <a:t>The goal is to </a:t>
            </a:r>
            <a:r>
              <a:rPr lang="en-US" u="sng" dirty="0" smtClean="0"/>
              <a:t>alter</a:t>
            </a:r>
            <a:r>
              <a:rPr lang="en-US" dirty="0" smtClean="0"/>
              <a:t> the environment, the condition of the host plant or site, or the behavior of the pest </a:t>
            </a:r>
            <a:r>
              <a:rPr lang="en-US" u="sng" dirty="0" smtClean="0"/>
              <a:t>to prevent or suppress an infestation.</a:t>
            </a:r>
            <a:r>
              <a:rPr lang="en-US" dirty="0" smtClean="0"/>
              <a:t>  </a:t>
            </a:r>
            <a:endParaRPr lang="en-US" u="sng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2209800" y="1371600"/>
            <a:ext cx="4267200" cy="2590800"/>
          </a:xfrm>
          <a:prstGeom prst="triangle">
            <a:avLst>
              <a:gd name="adj" fmla="val 495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29000" y="1295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Environment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143000" y="3352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Host Plant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172200" y="3429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Pest</a:t>
            </a:r>
          </a:p>
        </p:txBody>
      </p:sp>
      <p:pic>
        <p:nvPicPr>
          <p:cNvPr id="8" name="Picture 7" descr="praying mant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0"/>
            <a:ext cx="2609850" cy="1752600"/>
          </a:xfrm>
          <a:prstGeom prst="rect">
            <a:avLst/>
          </a:prstGeom>
        </p:spPr>
      </p:pic>
      <p:pic>
        <p:nvPicPr>
          <p:cNvPr id="9" name="Picture 8" descr="pray mat egg c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2390359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50838"/>
          </a:xfrm>
        </p:spPr>
        <p:txBody>
          <a:bodyPr/>
          <a:lstStyle/>
          <a:p>
            <a:endParaRPr lang="en-US" sz="8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5364163"/>
          </a:xfrm>
        </p:spPr>
        <p:txBody>
          <a:bodyPr/>
          <a:lstStyle/>
          <a:p>
            <a:r>
              <a:rPr lang="en-US" dirty="0" smtClean="0"/>
              <a:t>4. Implement the IPM Program</a:t>
            </a:r>
          </a:p>
          <a:p>
            <a:pPr lvl="1"/>
            <a:r>
              <a:rPr lang="en-US" dirty="0" smtClean="0"/>
              <a:t>Follow these steps </a:t>
            </a:r>
            <a:r>
              <a:rPr lang="en-US" u="sng" dirty="0" smtClean="0"/>
              <a:t>prior</a:t>
            </a:r>
            <a:r>
              <a:rPr lang="en-US" dirty="0" smtClean="0"/>
              <a:t> to implementing:</a:t>
            </a:r>
          </a:p>
          <a:p>
            <a:pPr lvl="2"/>
            <a:r>
              <a:rPr lang="en-US" dirty="0" smtClean="0"/>
              <a:t>Identify pest</a:t>
            </a:r>
          </a:p>
          <a:p>
            <a:pPr lvl="2"/>
            <a:r>
              <a:rPr lang="en-US" dirty="0" smtClean="0"/>
              <a:t>Set up monitoring program</a:t>
            </a:r>
          </a:p>
          <a:p>
            <a:pPr lvl="2"/>
            <a:r>
              <a:rPr lang="en-US" dirty="0" smtClean="0"/>
              <a:t>Know the pest level that triggers control</a:t>
            </a:r>
          </a:p>
          <a:p>
            <a:pPr lvl="2"/>
            <a:r>
              <a:rPr lang="en-US" dirty="0" smtClean="0"/>
              <a:t>Know what control methods are available</a:t>
            </a:r>
          </a:p>
          <a:p>
            <a:pPr lvl="2"/>
            <a:r>
              <a:rPr lang="en-US" dirty="0" smtClean="0"/>
              <a:t>Evaluate the benefits and risks of each method</a:t>
            </a:r>
          </a:p>
          <a:p>
            <a:pPr lvl="1"/>
            <a:r>
              <a:rPr lang="en-US" dirty="0" smtClean="0"/>
              <a:t>Select the methods that are most effective and the least harmful to people and the environment</a:t>
            </a:r>
          </a:p>
          <a:p>
            <a:pPr lvl="1"/>
            <a:r>
              <a:rPr lang="en-US" dirty="0" smtClean="0"/>
              <a:t>Use several methods when possible and use them correctly!</a:t>
            </a:r>
          </a:p>
        </p:txBody>
      </p:sp>
      <p:pic>
        <p:nvPicPr>
          <p:cNvPr id="5" name="Picture 6" descr="squash bu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066800"/>
            <a:ext cx="1873041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791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Integrated Pest Management &amp; Chemical Safety</vt:lpstr>
      <vt:lpstr>What is Integrated Pest Management?</vt:lpstr>
      <vt:lpstr>Why Practice IPM?</vt:lpstr>
      <vt:lpstr>5 Major Steps of IPM</vt:lpstr>
      <vt:lpstr>The Four Main Groups of Pests</vt:lpstr>
      <vt:lpstr>Pest Management Methods</vt:lpstr>
      <vt:lpstr>Closer look at Pest Management Methods</vt:lpstr>
      <vt:lpstr>Cultural Control</vt:lpstr>
      <vt:lpstr>Slide 9</vt:lpstr>
      <vt:lpstr>Slide 10</vt:lpstr>
      <vt:lpstr>IPM Example: Spider Mites</vt:lpstr>
      <vt:lpstr>Pesticide and Garden Safety</vt:lpstr>
      <vt:lpstr>Chemical Controls</vt:lpstr>
      <vt:lpstr>Common Types of Pesticides</vt:lpstr>
      <vt:lpstr>READ THE LABEL!!!</vt:lpstr>
      <vt:lpstr>Pesticide Label: READ BEFORE USE</vt:lpstr>
      <vt:lpstr>Pesticide Hazards Hazard(Risk) =Toxicity X Exposure</vt:lpstr>
      <vt:lpstr>Exposure: How Pesticides Enter the Body</vt:lpstr>
      <vt:lpstr>Personal Protective Equipment (PPE)</vt:lpstr>
      <vt:lpstr>Protect Your Skin</vt:lpstr>
      <vt:lpstr>Final Points</vt:lpstr>
      <vt:lpstr>Resources: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</dc:creator>
  <cp:lastModifiedBy>HP</cp:lastModifiedBy>
  <cp:revision>114</cp:revision>
  <dcterms:created xsi:type="dcterms:W3CDTF">2012-01-19T01:27:18Z</dcterms:created>
  <dcterms:modified xsi:type="dcterms:W3CDTF">2022-05-17T16:02:32Z</dcterms:modified>
</cp:coreProperties>
</file>